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33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36" r:id="rId23"/>
    <p:sldId id="313" r:id="rId24"/>
    <p:sldId id="314" r:id="rId25"/>
    <p:sldId id="315" r:id="rId26"/>
    <p:sldId id="316" r:id="rId27"/>
    <p:sldId id="337" r:id="rId28"/>
    <p:sldId id="318" r:id="rId29"/>
    <p:sldId id="319" r:id="rId30"/>
    <p:sldId id="320" r:id="rId31"/>
    <p:sldId id="321" r:id="rId32"/>
    <p:sldId id="317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29" autoAdjust="0"/>
    <p:restoredTop sz="94737" autoAdjust="0"/>
  </p:normalViewPr>
  <p:slideViewPr>
    <p:cSldViewPr snapToGrid="0">
      <p:cViewPr varScale="1">
        <p:scale>
          <a:sx n="74" d="100"/>
          <a:sy n="74" d="100"/>
        </p:scale>
        <p:origin x="-64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138C94D-1615-4951-A204-C57D2F5BA0F4}" type="datetimeFigureOut">
              <a:rPr lang="tr-TR" smtClean="0"/>
              <a:pPr/>
              <a:t>28.02.2025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5449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pPr/>
              <a:t>28.02.2025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5481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pPr/>
              <a:t>28.02.2025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7045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pPr/>
              <a:t>28.02.2025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0173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pPr/>
              <a:t>28.02.2025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8130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pPr/>
              <a:t>28.02.2025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26330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pPr/>
              <a:t>28.02.2025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87591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pPr/>
              <a:t>28.02.2025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05731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pPr/>
              <a:t>28.02.2025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7418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pPr/>
              <a:t>28.02.2025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790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38C94D-1615-4951-A204-C57D2F5BA0F4}" type="datetimeFigureOut">
              <a:rPr lang="tr-TR" smtClean="0"/>
              <a:pPr/>
              <a:t>28.02.2025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0BBF87E-4E65-41E8-B38F-06BD142AC3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43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pPr/>
              <a:t>28.02.2025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1159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pPr/>
              <a:t>28.02.2025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1215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pPr/>
              <a:t>28.02.2025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4382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pPr/>
              <a:t>28.02.2025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5227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pPr/>
              <a:t>28.02.2025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0874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C94D-1615-4951-A204-C57D2F5BA0F4}" type="datetimeFigureOut">
              <a:rPr lang="tr-TR" smtClean="0"/>
              <a:pPr/>
              <a:t>28.02.2025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BF87E-4E65-41E8-B38F-06BD142AC3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1737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8C94D-1615-4951-A204-C57D2F5BA0F4}" type="datetimeFigureOut">
              <a:rPr lang="tr-TR" smtClean="0"/>
              <a:pPr/>
              <a:t>28.02.2025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F87E-4E65-41E8-B38F-06BD142AC3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94677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Marka Yönetimi</a:t>
            </a:r>
            <a:endParaRPr lang="tr-T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Gelişen teknoloji,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tüketicilerin istedikleri ürüne kolayca ulaşmalarını ve bu ürünleri diledikleri gibi karşılaştırmalarını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sağlamaktadır. Günümüz rekabet ortamında firmaların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 stratejileri içerisinde rakiplerinden farklılaşmasına olanak sağlayan marka kavramı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 bir yer edinmiştir. Bu nedenle,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sürecinin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bilimsel aşamalar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izlenerek yönetilmesi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gerekmektedir.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1190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indent="228600" algn="just">
              <a:lnSpc>
                <a:spcPct val="150000"/>
              </a:lnSpc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 faydası ve kalitesi hakkında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çağrışım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yapmalıdır.</a:t>
            </a:r>
          </a:p>
          <a:p>
            <a:pPr indent="228600" algn="just">
              <a:lnSpc>
                <a:spcPct val="150000"/>
              </a:lnSpc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Telaffuzu ve hatırlanması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kolay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olmalıdır.</a:t>
            </a:r>
          </a:p>
          <a:p>
            <a:pPr indent="228600" algn="just">
              <a:lnSpc>
                <a:spcPct val="150000"/>
              </a:lnSpc>
            </a:pP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Ayırt edici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olmalıdır.</a:t>
            </a:r>
          </a:p>
          <a:p>
            <a:pPr indent="228600" algn="just">
              <a:lnSpc>
                <a:spcPct val="150000"/>
              </a:lnSpc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Kolaylıkla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 dillerde kullanılabilir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olmalıdır.</a:t>
            </a:r>
          </a:p>
          <a:p>
            <a:pPr indent="228600" algn="just">
              <a:lnSpc>
                <a:spcPct val="150000"/>
              </a:lnSpc>
            </a:pP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Tescil edilebilir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olmalıdır.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0129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Amazon markası başlangıçta sadece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kitap satışı yapan bir platformken,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ismini genişleterek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 sayıda ürün kategorisinde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 göstermeye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başlamıştır</a:t>
            </a:r>
            <a:r>
              <a:rPr lang="tr-T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tr-TR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endParaRPr lang="tr-TR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343400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 fontScale="92500" lnSpcReduction="10000"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2 : </a:t>
            </a:r>
            <a:r>
              <a:rPr lang="tr-TR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Fitbit</a:t>
            </a:r>
            <a:r>
              <a:rPr lang="tr-TR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Akıllı </a:t>
            </a:r>
            <a:r>
              <a:rPr lang="tr-TR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Saatleri. 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Ürünün </a:t>
            </a:r>
            <a:r>
              <a:rPr lang="tr-T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Sağladığı </a:t>
            </a:r>
            <a:r>
              <a:rPr lang="tr-TR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Faydalar</a:t>
            </a:r>
          </a:p>
          <a:p>
            <a:pPr lvl="1" indent="228600" algn="just">
              <a:lnSpc>
                <a:spcPct val="150000"/>
              </a:lnSpc>
            </a:pP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Günlük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adım, kalori ve nabız takibi </a:t>
            </a:r>
            <a:r>
              <a:rPr lang="tr-T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sağlıklı yaşam desteği sağlar</a:t>
            </a:r>
            <a:r>
              <a:rPr lang="tr-TR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indent="228600" algn="just">
              <a:lnSpc>
                <a:spcPct val="150000"/>
              </a:lnSpc>
            </a:pP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Uyku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takibi </a:t>
            </a:r>
            <a:r>
              <a:rPr lang="tr-T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yaparak kullanıcının uyku kalitesini artırmasına yardımcı olur</a:t>
            </a:r>
            <a:r>
              <a:rPr lang="tr-TR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Hedef </a:t>
            </a:r>
            <a:r>
              <a:rPr lang="tr-TR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Kitle</a:t>
            </a:r>
          </a:p>
          <a:p>
            <a:pPr lvl="2" algn="just">
              <a:lnSpc>
                <a:spcPct val="150000"/>
              </a:lnSpc>
            </a:pP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fitness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meraklıları</a:t>
            </a:r>
            <a:r>
              <a:rPr lang="tr-T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Egzersizlerini takip etmek isteyen bireyler</a:t>
            </a:r>
            <a:r>
              <a:rPr lang="tr-TR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 algn="just">
              <a:lnSpc>
                <a:spcPct val="150000"/>
              </a:lnSpc>
            </a:pPr>
            <a:r>
              <a:rPr lang="tr-TR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Sağlıklı </a:t>
            </a:r>
            <a:r>
              <a:rPr lang="tr-TR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yaşam bilincine sahip bireyler</a:t>
            </a:r>
            <a:r>
              <a:rPr lang="tr-T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Günlük aktivitelerini analiz etmek isteyen kişiler</a:t>
            </a:r>
            <a:r>
              <a:rPr lang="tr-TR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Pazarlama Stratejileri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Dijital Pazarlama</a:t>
            </a:r>
            <a:r>
              <a:rPr lang="tr-TR" sz="1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indent="457200">
              <a:lnSpc>
                <a:spcPct val="150000"/>
              </a:lnSpc>
            </a:pPr>
            <a:r>
              <a:rPr lang="tr-TR" sz="1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ve sosyal medya reklamları </a:t>
            </a:r>
            <a:r>
              <a:rPr lang="tr-TR" sz="17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hedef kitleye özel kampanyalar.</a:t>
            </a:r>
          </a:p>
          <a:p>
            <a:pPr lvl="1" indent="457200">
              <a:lnSpc>
                <a:spcPct val="150000"/>
              </a:lnSpc>
            </a:pPr>
            <a:r>
              <a:rPr lang="tr-TR" sz="17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tr-TR" sz="1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17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Instagram’da</a:t>
            </a:r>
            <a:r>
              <a:rPr lang="tr-TR" sz="1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fitness</a:t>
            </a:r>
            <a:r>
              <a:rPr lang="tr-TR" sz="1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influencer’ları</a:t>
            </a:r>
            <a:r>
              <a:rPr lang="tr-TR" sz="1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iş birlikleri.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tr-TR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endParaRPr lang="tr-TR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675" y="431800"/>
            <a:ext cx="2410248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52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4.3. </a:t>
            </a:r>
            <a:r>
              <a:rPr lang="tr-T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Geliştirme</a:t>
            </a:r>
            <a:endParaRPr lang="tr-TR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geliştirme süreci, </a:t>
            </a:r>
            <a:r>
              <a:rPr lang="tr-TR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markanın pazar içinde nasıl büyütüleceğini </a:t>
            </a:r>
            <a:r>
              <a:rPr lang="tr-T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belirler. </a:t>
            </a:r>
            <a:r>
              <a:rPr lang="tr-TR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geliştirme stratejileri </a:t>
            </a:r>
            <a:r>
              <a:rPr lang="tr-T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şunlardır:</a:t>
            </a:r>
          </a:p>
          <a:p>
            <a:pPr indent="228600" algn="just">
              <a:lnSpc>
                <a:spcPct val="150000"/>
              </a:lnSpc>
            </a:pPr>
            <a:r>
              <a:rPr lang="tr-T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genişletme: </a:t>
            </a:r>
            <a:r>
              <a:rPr lang="tr-TR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Mevcut bir marka adıyla </a:t>
            </a:r>
            <a:r>
              <a:rPr lang="tr-TR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 ürünler </a:t>
            </a:r>
            <a:r>
              <a:rPr lang="tr-T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sunmaktır. </a:t>
            </a:r>
            <a:r>
              <a:rPr lang="tr-TR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Colgate'in</a:t>
            </a:r>
            <a:r>
              <a:rPr lang="tr-T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diş fırçalarının yanı sıra ağız bakım ürünleri </a:t>
            </a:r>
            <a:r>
              <a:rPr lang="tr-T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sunması.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79" y="3917936"/>
            <a:ext cx="2635121" cy="26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693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indent="228600" algn="just">
              <a:lnSpc>
                <a:spcPct val="150000"/>
              </a:lnSpc>
            </a:pP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genişletme: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Güçlü bir marka adıyla farklı kategorilere giriş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yapılmasıdır.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Apple’ın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akıllı telefonların ardından akıllı saatler üretmesi.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047" y="2718787"/>
            <a:ext cx="3978059" cy="394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185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indent="228600" algn="just">
              <a:lnSpc>
                <a:spcPct val="150000"/>
              </a:lnSpc>
            </a:pP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Çoklu markalama: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Aynı şirketin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 pazarlara hitap eden birden fazla marka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oluşturmasıdır.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Unilever’in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Axe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Dove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Rexona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 farklı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 </a:t>
            </a:r>
            <a:r>
              <a:rPr lang="tr-TR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segmentlerine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yönelik markalar </a:t>
            </a:r>
            <a:r>
              <a:rPr lang="tr-T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geliştirmesi.</a:t>
            </a:r>
            <a:endParaRPr lang="tr-TR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979" y="2821257"/>
            <a:ext cx="3851898" cy="383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5811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indent="228600" algn="just">
              <a:lnSpc>
                <a:spcPct val="150000"/>
              </a:lnSpc>
            </a:pP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 markalama: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 bir ürün için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tamamen yeni bir marka adı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yaratmaktır.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Toyota’nın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lüks </a:t>
            </a:r>
            <a:r>
              <a:rPr lang="tr-TR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için </a:t>
            </a:r>
            <a:r>
              <a:rPr lang="tr-TR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Lexus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markasını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oluşturması.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48" y="2667116"/>
            <a:ext cx="4004356" cy="397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608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4.4.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Sponsorluğu</a:t>
            </a:r>
            <a:endParaRPr lang="tr-T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sponsorluğu,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markanın piyasaya nasıl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sunulduğunu ve desteklendiğini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belirler.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Dört temel marka sponsorluğu türü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bulunmaktadır:</a:t>
            </a:r>
          </a:p>
          <a:p>
            <a:pPr indent="228600" algn="just">
              <a:lnSpc>
                <a:spcPct val="150000"/>
              </a:lnSpc>
            </a:pP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Üretici markası: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Üretici firma tarafından geliştirilen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markalardır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28600" algn="just">
              <a:lnSpc>
                <a:spcPct val="150000"/>
              </a:lnSpc>
            </a:pP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 marka: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Perakendeciler tarafından üretilen veya markalanan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ürünlerdir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Migros’un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“Migros”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markalı ürünleri.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386406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indent="228600" algn="just">
              <a:lnSpc>
                <a:spcPct val="150000"/>
              </a:lnSpc>
            </a:pP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Lisanslı marka: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markanın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isim hakkının başka bir firma tarafından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kullanılmasıdır.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Disney karakterlerinin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oyuncak üreticileri tarafından kullanılması.</a:t>
            </a:r>
          </a:p>
          <a:p>
            <a:pPr indent="228600" algn="just">
              <a:lnSpc>
                <a:spcPct val="150000"/>
              </a:lnSpc>
            </a:pP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Ortak marka: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İki markanın bir ürünü birlikte pazarlamasıdır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Intel’in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bilgisayarlarıyla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ortak marka olarak konumlanması.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64390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Koruma ve Tescili</a:t>
            </a:r>
            <a:endParaRPr lang="tr-T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yönetimi sürecinde,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markanın korunması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 önem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taşır.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tescili,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markanın başkaları tarafından izinsiz kullanılmasını engelleyen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yasal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süreçtir. Tescil edilmiş markalar,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firmalara rekabet avantajı sağlayarak uzun vadede marka değerini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artırır.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Adidas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markasını korumak için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ticari marka davaları açarak sahte ürünlerin satışını önlemeye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çalışmaktadır.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39177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yönetimi,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markayla ilgili her şeyi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 altına alan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yönetim sürecidir. Aynı zamanda,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müşterinin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üründen algıladığı değeri yükseltmek ve markanın isim hakkı, kiralama bedeli ve marka değerini artırmak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 yürütülen çabalardan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oluşur.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yönetimi süreçlerinde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müşteri deneyimini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üst düzeye çıkarmayı hedeflemekte ve marka değerini sürekli olarak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yükseltmektedir.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4037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İletişimi ve Müşteri Deneyimi</a:t>
            </a:r>
            <a:endParaRPr lang="tr-T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yönetiminde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müşteri deneyimi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markanın algılanma şeklini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doğrudan etkiler. Müşterilerin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ile duygusal bir bağ kurmasını sağlamak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 vadeli sadakati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artırır. Etkili marka iletişimi için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sosyal medya, reklam kampanyaları, müşteri geri bildirimleri ve promosyonlar gibi yöntemler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kullanılmalıdır.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Tesla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müşterileriyle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doğrudan etkileşim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kurarak ve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sıfır geleneksel reklam kullanarak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iletişimini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yönetmektedir.</a:t>
            </a:r>
          </a:p>
        </p:txBody>
      </p:sp>
    </p:spTree>
    <p:extLst>
      <p:ext uri="{BB962C8B-B14F-4D97-AF65-F5344CB8AC3E}">
        <p14:creationId xmlns:p14="http://schemas.microsoft.com/office/powerpoint/2010/main" xmlns="" val="713292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yönetimi,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firmaların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 avantajı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sağlamasını ve pazarda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sürdürülebilir bir konuma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ulaşmasını mümkün kılan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kritik bir süreçtir.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 stratejilerle yönetilen bir marka,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 vadede büyük kazançlar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sağlayabilir</a:t>
            </a:r>
            <a:r>
              <a:rPr lang="tr-T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50000"/>
              </a:lnSpc>
              <a:buNone/>
            </a:pPr>
            <a:endParaRPr lang="tr-TR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endParaRPr lang="tr-TR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36061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16227" y="678430"/>
            <a:ext cx="5213395" cy="523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669700" y="3039414"/>
            <a:ext cx="555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NİKE                                PAZAR PAYI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336061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Güçlü Markalama Stratejilerinin Tasarımı</a:t>
            </a:r>
            <a:endParaRPr lang="tr-T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Güçlü bir marka stratejisi,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markanın değerini artırarak pazardaki rekabet avantajını korumasını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sağlar. Bu süreçte,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markanın toplam değerini artıran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 en doğru marka stratejileri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kabul edilir.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 marka stratejilerinin tasarlanmasında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şu unsurlar göz önünde bulundurulmalıdır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2197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indent="228600" algn="just">
              <a:lnSpc>
                <a:spcPct val="150000"/>
              </a:lnSpc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Kimliği ve Değerlerinin Netleşmesi: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Tüketicilerin markayla ilgili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bir algı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oluşturmasını sağlamak.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Apple’ın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yenilikçilik ve tasarım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odaklı marka kimliği,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değerini yükseltmektedir.</a:t>
            </a:r>
          </a:p>
          <a:p>
            <a:pPr indent="228600" algn="just">
              <a:lnSpc>
                <a:spcPct val="150000"/>
              </a:lnSpc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 Kitleye Uygun Stratejilerin Belirlenmesi: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Markanın, ulaşmak istediği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müşteri </a:t>
            </a:r>
            <a:r>
              <a:rPr lang="tr-TR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segmentlerine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hitap eden mesajlar oluşturması gerekir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Tesla’nın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çevreci tüketicilere yönelik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 stratejisi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anlayışın bir yansımasıdır.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343056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 lnSpcReduction="10000"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indent="228600" algn="just">
              <a:lnSpc>
                <a:spcPct val="150000"/>
              </a:lnSpc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İletişiminin Güçlendirilmesi: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Reklam, sosyal medya ve sponsorluk faaliyetleri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 araçlarla markanın daha fazla görünür hale getirilmesi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gerekir. </a:t>
            </a:r>
            <a:r>
              <a:rPr lang="tr-TR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</a:t>
            </a:r>
            <a:r>
              <a:rPr lang="tr-T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tr-TR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Nike’ın</a:t>
            </a:r>
            <a:r>
              <a:rPr lang="tr-T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tr-TR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sloganıyla yürüttüğü kampanyalar,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iletişimini güçlendirme stratejisine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iyi bir örnektir.</a:t>
            </a:r>
          </a:p>
          <a:p>
            <a:pPr indent="228600" algn="just">
              <a:lnSpc>
                <a:spcPct val="150000"/>
              </a:lnSpc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Sadakatini Artırma Çalışmaları: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Tüketicilerin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markaya olan bağlılığını artırarak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 vadeli sadakat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oluşturmaktır. </a:t>
            </a:r>
            <a:r>
              <a:rPr lang="tr-TR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tr-TR" sz="28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Starbucks’ın</a:t>
            </a:r>
            <a:r>
              <a:rPr lang="tr-T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sadakat programları, marka bağlılığını artıran bir strateji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değerlendirilebilir.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280868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Değerini Artırmaya Yönelik Stratejiler</a:t>
            </a:r>
            <a:endParaRPr lang="tr-T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değeri,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tüketicinin markaya duyduğu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güven, sadakat ve algılanan kalite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 </a:t>
            </a:r>
            <a:r>
              <a:rPr lang="tr-TR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faktörlerden</a:t>
            </a:r>
            <a:r>
              <a:rPr lang="tr-T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oluşur.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Güçlü bir marka değerine sahip olmak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markanın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pazardaki rekabet gücünü artırır ve uzun vadede sürdürülebilir büyümeyi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sağlar.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616941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 fontScale="92500" lnSpcReduction="10000"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Marka Bilinirliği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Nike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dünya çapında tanınan bir markadır. </a:t>
            </a:r>
            <a:r>
              <a:rPr lang="tr-TR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Swoosh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logosu ve "</a:t>
            </a:r>
            <a:r>
              <a:rPr lang="tr-TR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Just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tr-TR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sloganı geniş kitlelerce bilinir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Algılanan </a:t>
            </a:r>
            <a:r>
              <a:rPr lang="tr-T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Kalite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Nike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kaliteli spor ayakkabıları ve giyim ürünleriyle 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dayanıklılık ve konfor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vaat eder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Marka </a:t>
            </a:r>
            <a:r>
              <a:rPr lang="tr-T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Çağrışımları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Profesyonel sporcular, başarı, performans, yenilik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 Örneğin, 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Michael Jordan ile yapılan iş birliği </a:t>
            </a:r>
            <a:r>
              <a:rPr lang="tr-TR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Jordan markasının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değerini artırmıştır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Marka </a:t>
            </a:r>
            <a:r>
              <a:rPr lang="tr-T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Sadakati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tr-TR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Nike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müşterileri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markaya olan bağlılıklarından dolayı genellikle 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yeni bir spor ayakkabı alırken tekrar </a:t>
            </a:r>
            <a:r>
              <a:rPr lang="tr-TR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Nike’ı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tercih ederler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Marka </a:t>
            </a:r>
            <a:r>
              <a:rPr lang="tr-T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Güveni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Yıllardır kaliteli ürünler sunması ve sürdürülebilirlik projelerine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önem vermesi 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tüketicilerin güvenini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kazanmasını sağlamıştır.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941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indent="228600" algn="just">
              <a:lnSpc>
                <a:spcPct val="150000"/>
              </a:lnSpc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Farkındalığını Artırmak: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Tüketicilerin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markayı daha sık hatırlamasını sağlamak için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güçlü pazarlama ve reklam stratejileri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uygulamak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McDonald's’ın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 çapta reklam kampanyaları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düzenlemesi</a:t>
            </a:r>
            <a:r>
              <a:rPr lang="tr-T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28600" algn="just">
              <a:lnSpc>
                <a:spcPct val="150000"/>
              </a:lnSpc>
            </a:pPr>
            <a:r>
              <a:rPr lang="tr-TR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Knorr</a:t>
            </a:r>
            <a:r>
              <a:rPr lang="tr-T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Sütaş</a:t>
            </a:r>
            <a:r>
              <a:rPr lang="tr-T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Ülker, </a:t>
            </a:r>
            <a:r>
              <a:rPr lang="tr-TR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Fairy</a:t>
            </a:r>
            <a:r>
              <a:rPr lang="tr-T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Zen </a:t>
            </a:r>
            <a:r>
              <a:rPr lang="tr-T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firmaları da en çok reklam verenler arasındadır.</a:t>
            </a:r>
            <a:endParaRPr lang="tr-TR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706133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/>
          </a:bodyPr>
          <a:lstStyle/>
          <a:p>
            <a:pPr marL="228600" indent="457200" algn="just">
              <a:lnSpc>
                <a:spcPct val="150000"/>
              </a:lnSpc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 Kalitesini Yüksek Tutmak: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Tüketicilerin markaya olan güvenini artırmak için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kalite standartlarının korunması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Mercedes-Benz’in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lüks ve dayanıklı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araç üretmesi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457200" algn="just">
              <a:lnSpc>
                <a:spcPct val="150000"/>
              </a:lnSpc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99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 fontScale="92500" lnSpcReduction="10000"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Marka Yönetimi ve Markalama Stratejileri</a:t>
            </a:r>
            <a:endParaRPr lang="tr-T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yönetimi ve yapılandırma süreci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işletme stratejileri ve politikalarından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düşünülemez.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Firmanın gücü, ürün politikaları, pazarlama karması elemanları ve stratejileri gibi temel değişkenler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yönetimi sürecini doğrudan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etkiler</a:t>
            </a:r>
            <a:r>
              <a:rPr lang="tr-T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Firmanın gücü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 politikaları                                                 =====</a:t>
            </a:r>
            <a:r>
              <a:rPr lang="tr-TR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</a:t>
            </a:r>
            <a:r>
              <a:rPr lang="tr-TR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marka yönetimi </a:t>
            </a:r>
            <a:r>
              <a:rPr lang="tr-TR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süreci</a:t>
            </a:r>
            <a:endParaRPr lang="tr-TR" sz="28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 </a:t>
            </a:r>
            <a:r>
              <a:rPr lang="tr-TR" sz="28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karması elemanları ve stratejileri</a:t>
            </a:r>
            <a:endParaRPr lang="tr-TR" sz="2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5767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228600" indent="457200" algn="just">
              <a:lnSpc>
                <a:spcPct val="150000"/>
              </a:lnSpc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 Deneyimini Geliştirmek: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Kullanıcı dostu hizmetler sunarak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müşteri memnuniyetini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artırmak.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Amazon’un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hızlı teslimat hizmeti ve müşteri destek politikaları.</a:t>
            </a:r>
          </a:p>
          <a:p>
            <a:pPr marL="228600" indent="457200" algn="just">
              <a:lnSpc>
                <a:spcPct val="150000"/>
              </a:lnSpc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996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3459945"/>
          </a:xfrm>
        </p:spPr>
        <p:txBody>
          <a:bodyPr/>
          <a:lstStyle/>
          <a:p>
            <a:pPr marL="228600" indent="457200" algn="just">
              <a:lnSpc>
                <a:spcPct val="150000"/>
              </a:lnSpc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Sosyal Sorumluluk Projelerine Katılmak: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Tüketicilerle duygusal bağ kurmak ve marka imajını güçlendirmek için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çevreci ve toplumsal fayda sağlayan projelere destek vermek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Patagonia’nın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sürdürülebilir moda anlayışı ile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doğa dostu üretim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yapması.</a:t>
            </a:r>
          </a:p>
          <a:p>
            <a:pPr marL="228600" indent="457200" algn="just">
              <a:lnSpc>
                <a:spcPct val="150000"/>
              </a:lnSpc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5457" y="3444622"/>
            <a:ext cx="3404801" cy="341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08358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228600" indent="457200" algn="just">
              <a:lnSpc>
                <a:spcPct val="150000"/>
              </a:lnSpc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Hiyerarşisi ve Marka Yönetim Süreci</a:t>
            </a:r>
            <a:endParaRPr lang="tr-T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hiyerarşisi,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firmanın sahip olduğu ürünlerin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 marka elemanlarıyla nasıl ilişkilendirileceğini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belirleyen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sistemdir.</a:t>
            </a:r>
          </a:p>
          <a:p>
            <a:pPr marL="228600" indent="457200" algn="just">
              <a:lnSpc>
                <a:spcPct val="150000"/>
              </a:lnSpc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506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228600" indent="457200" algn="just">
              <a:lnSpc>
                <a:spcPct val="150000"/>
              </a:lnSpc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Markası: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şirket adını ifade eder (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Samsung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>
              <a:lnSpc>
                <a:spcPct val="150000"/>
              </a:lnSpc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Aile Markası: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Birden fazla ürün kategorisinde kullanılan marka adıdır (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Arçelik).</a:t>
            </a:r>
          </a:p>
          <a:p>
            <a:pPr indent="457200" algn="just">
              <a:lnSpc>
                <a:spcPct val="150000"/>
              </a:lnSpc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Kişisel Marka: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 bir ürün kategorisine yönelik marka adıdır (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Lays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Doritos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>
              <a:lnSpc>
                <a:spcPct val="150000"/>
              </a:lnSpc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Farklılaştırıcı Marka: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 modelini tanımlayan isimdir (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 </a:t>
            </a:r>
            <a:r>
              <a:rPr lang="tr-TR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iPhone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Pro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28600" indent="457200" algn="just">
              <a:lnSpc>
                <a:spcPct val="150000"/>
              </a:lnSpc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749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3073579"/>
          </a:xfrm>
        </p:spPr>
        <p:txBody>
          <a:bodyPr/>
          <a:lstStyle/>
          <a:p>
            <a:pPr marL="228600" indent="457200" algn="just">
              <a:lnSpc>
                <a:spcPct val="150000"/>
              </a:lnSpc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tr-T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Başarılı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marka hiyerarşisi,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tüketicilere marka hakkında daha fazla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sağlayarak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satın alma kararlarını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kolaylaştırır.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</a:t>
            </a:r>
            <a:r>
              <a:rPr lang="tr-TR" sz="28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ThinkPad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dizüstü bilgisayarı,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IBM’in marka hiyerarşisinin bir parçasıdır.</a:t>
            </a:r>
          </a:p>
          <a:p>
            <a:pPr marL="228600" indent="457200" algn="just">
              <a:lnSpc>
                <a:spcPct val="150000"/>
              </a:lnSpc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5959" y="3311838"/>
            <a:ext cx="3528341" cy="354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76586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FFFF00"/>
                </a:solidFill>
              </a:rPr>
              <a:t>3. Hafta Marka Kam. Sınav Soruları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FFFF00"/>
                </a:solidFill>
              </a:rPr>
              <a:t>1. Aşağıdakilerden hangisi marka yönetiminin temel unsurlarından biri değildir?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a) Marka farkındalığını sağlamak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b) Marka imajını güçlendirmek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c) Üretim maliyetlerini düşürmek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d) Müşteri sadakatini artırmak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e) Marka değerini yükseltmek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966985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FFFF00"/>
                </a:solidFill>
              </a:rPr>
              <a:t>2. Aşağıdakilerden hangisi marka konumlandırma stratejilerinden biridir?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a) Marka fiyatlandırması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b) Ürün özelliklerine göre konumlandırma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c) Rekabetçi fiyat belirleme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d) Marka dağıtımı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e) Tedarik zinciri yönetimi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168306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FFFF00"/>
                </a:solidFill>
              </a:rPr>
              <a:t>3. Aşağıdakilerden hangisi başarılı bir marka isminin taşıması gereken özelliklerden biridir?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a) Karmaşık ve uzun olması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b) Kolay telaffuz edilememesi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c) Farklı dillerde kolaylıkla çevrilebilir olması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d) Sadece belirli bir bölgeye hitap etmesi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e) Yalnızca üretici tarafından biliniyor olması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619133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FFFF00"/>
                </a:solidFill>
              </a:rPr>
              <a:t>4. Aşağıdakilerden hangisi marka geliştirme stratejilerinden biri değildir?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a) Hat genişletme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b) Marka genişletme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c) Çoklu markalama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d) Yeni markalama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e) Ürün geri çağırma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345121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FFFF00"/>
                </a:solidFill>
              </a:rPr>
              <a:t>5. Aşağıdakilerden hangisi marka sponsorluğu türlerinden biri değildir?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a) Üretici markası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b) Özel marka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c) Lisanslı marka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d) Ortak marka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e) Fiyat odaklı marka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28653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Marka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yönetiminin iki temel faaliyet alanı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bulunmaktadır.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Bunlar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tr-TR" sz="28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228600" algn="just">
              <a:lnSpc>
                <a:spcPct val="150000"/>
              </a:lnSpc>
            </a:pP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farkındalığının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sağlanarak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imajının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yaratılması </a:t>
            </a:r>
            <a:endParaRPr lang="tr-TR" sz="28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228600" algn="just">
              <a:lnSpc>
                <a:spcPct val="150000"/>
              </a:lnSpc>
            </a:pP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Markanın zamana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dış etkilere karşı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dayanıklı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kılınarak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güçlendirilmesidir. </a:t>
            </a:r>
            <a:r>
              <a:rPr lang="tr-TR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Markanın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güçlendirilmesi,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firmanın diğer ürünlerine de olumlu katkılar sağlayan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 bir süreçtir. </a:t>
            </a:r>
            <a:r>
              <a:rPr lang="tr-T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Coca-Cola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imajını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 yıllardır başarılı bir şekilde yöneterek küresel bir marka olmayı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başarmıştır.</a:t>
            </a:r>
          </a:p>
        </p:txBody>
      </p:sp>
    </p:spTree>
    <p:extLst>
      <p:ext uri="{BB962C8B-B14F-4D97-AF65-F5344CB8AC3E}">
        <p14:creationId xmlns:p14="http://schemas.microsoft.com/office/powerpoint/2010/main" xmlns="" val="19430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FFFF00"/>
                </a:solidFill>
              </a:rPr>
              <a:t>6. Aşağıdaki markalardan hangisi başarılı bir marka genişletme stratejisine örnektir?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a) </a:t>
            </a:r>
            <a:r>
              <a:rPr lang="tr-TR" sz="2400" b="1" dirty="0" err="1"/>
              <a:t>Apple’ın</a:t>
            </a:r>
            <a:r>
              <a:rPr lang="tr-TR" sz="2400" b="1" dirty="0"/>
              <a:t> akıllı telefonların ardından akıllı saat üretmesi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b) Coca-Cola’nın yalnızca orijinal içeceği üretmeye devam etmesi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c) </a:t>
            </a:r>
            <a:r>
              <a:rPr lang="tr-TR" sz="2400" b="1" dirty="0" err="1"/>
              <a:t>Tesla’nın</a:t>
            </a:r>
            <a:r>
              <a:rPr lang="tr-TR" sz="2400" b="1" dirty="0"/>
              <a:t> sadece elektrikli araçlarla sınırlı kalması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d) </a:t>
            </a:r>
            <a:r>
              <a:rPr lang="tr-TR" sz="2400" b="1" dirty="0" err="1"/>
              <a:t>McDonald's’ın</a:t>
            </a:r>
            <a:r>
              <a:rPr lang="tr-TR" sz="2400" b="1" dirty="0"/>
              <a:t> sadece </a:t>
            </a:r>
            <a:r>
              <a:rPr lang="tr-TR" sz="2400" b="1" dirty="0" err="1"/>
              <a:t>burger</a:t>
            </a:r>
            <a:r>
              <a:rPr lang="tr-TR" sz="2400" b="1" dirty="0"/>
              <a:t> satışı yapması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e) </a:t>
            </a:r>
            <a:r>
              <a:rPr lang="tr-TR" sz="2400" b="1" dirty="0" err="1"/>
              <a:t>Rolex’in</a:t>
            </a:r>
            <a:r>
              <a:rPr lang="tr-TR" sz="2400" b="1" dirty="0"/>
              <a:t> yalnızca klasik saat modellerine odaklanması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662412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FFFF00"/>
                </a:solidFill>
              </a:rPr>
              <a:t>7. Aşağıdakilerden hangisi marka koruma ve tescili ile ilgili bir uygulamadır?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a) Rakip firmalarla ortak marka oluşturma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b) Ürünlerin sürekli fiyatını değiştirme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c) Tüketiciye özel indirimler sunma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d) Markanın yasal haklarını koruma altına alma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e) Ürünlerin ambalajlarını her yıl değiştirme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474808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FFFF00"/>
                </a:solidFill>
              </a:rPr>
              <a:t>8. Güçlü bir markalama stratejisi için aşağıdaki unsurlardan hangisi gereklidir?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a) Tüketicinin markayla duygusal bağ kurmasını sağlamak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b) Marka kimliğinin sürekli değiştirilmesi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c) Reklam bütçesinin sürekli düşürülmesi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d) Sadece bir ürün grubuna odaklanarak pazar genişletme yapmamak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e) Fiyatı sürekli artırarak müşteri sadakati kazanmak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303699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FFFF00"/>
                </a:solidFill>
              </a:rPr>
              <a:t>9. Aşağıdakilerden hangisi marka hiyerarşisindeki temel öğelerden biri değildir?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a) Firma markası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b) Aile markası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c) Kişisel marka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d) Alt marka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e) Dağıtım markası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899320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FFFF00"/>
                </a:solidFill>
              </a:rPr>
              <a:t>10. Aşağıdaki stratejilerden hangisi marka sadakatini artırmaya yönelik değildir?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a) Tüketicilere özel sadakat programları oluşturmak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b) Ürünün kalitesini ve müşteri memnuniyetini artırmak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c) Sosyal medya ve müşteri etkileşimini artırmak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d) Markanın sunduğu hizmetleri sürekli olarak değiştirmek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tr-TR" sz="2400" b="1" dirty="0"/>
              <a:t>e) Marka değerini artırmak için tüketici deneyimine yatırım yapmak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87576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Marka Yönetiminin Değişen Yüzü</a:t>
            </a:r>
            <a:endParaRPr lang="tr-T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Küreselleşen dünyada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firmalar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teknolojik imkanlar sayesinde daha önce ulaşamadıkları pazarlara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yapabilmektedir. Bu yeni pazarlara girerken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 markası, imajı, konumlandırılması ve marka kişiliği gibi unsurlar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 önem kazanmaktadır. Firmalar bu süreçte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markalaşmanın önemini her geçen gün daha fazla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hissetmektedir.</a:t>
            </a:r>
          </a:p>
        </p:txBody>
      </p:sp>
    </p:spTree>
    <p:extLst>
      <p:ext uri="{BB962C8B-B14F-4D97-AF65-F5344CB8AC3E}">
        <p14:creationId xmlns:p14="http://schemas.microsoft.com/office/powerpoint/2010/main" xmlns="" val="24979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Klasik stratejik marka yönetimi </a:t>
            </a:r>
            <a:r>
              <a:rPr lang="tr-TR" sz="28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bazı temel aşamalardan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oluşur.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Bunlardan bazıları, </a:t>
            </a:r>
            <a:endParaRPr lang="tr-TR" sz="2800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tr-TR" sz="2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Markanın </a:t>
            </a:r>
            <a:r>
              <a:rPr lang="tr-TR" sz="2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sürdürülebilirliğini</a:t>
            </a:r>
            <a:r>
              <a:rPr lang="tr-TR" sz="2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sağlamak, </a:t>
            </a:r>
            <a:endParaRPr lang="tr-TR" sz="26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tr-TR" sz="2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Tüketicilerle doğrudan </a:t>
            </a:r>
            <a:r>
              <a:rPr lang="tr-TR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ilişkiler kurarak </a:t>
            </a:r>
            <a:r>
              <a:rPr lang="tr-TR" sz="2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sadakati</a:t>
            </a:r>
            <a:r>
              <a:rPr lang="tr-TR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artırmak </a:t>
            </a:r>
            <a:endParaRPr lang="tr-TR" sz="26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tr-TR" sz="2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Markayı </a:t>
            </a:r>
            <a:r>
              <a:rPr lang="tr-TR" sz="26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küreselleştirmeye</a:t>
            </a:r>
            <a:r>
              <a:rPr lang="tr-TR" sz="2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 stratejiler </a:t>
            </a:r>
            <a:r>
              <a:rPr lang="tr-TR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geliştirmektir. </a:t>
            </a:r>
            <a:endParaRPr lang="tr-TR" sz="26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Örneğin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Starbucks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marka değerini artırmak için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müşteri sadakatine yönelik kampanyalar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düzenleyerek başarılı bir marka yönetimi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yürütmektedir.</a:t>
            </a:r>
          </a:p>
          <a:p>
            <a:pPr marL="0" indent="457200">
              <a:lnSpc>
                <a:spcPct val="150000"/>
              </a:lnSpc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75136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Markalama Stratejileri</a:t>
            </a:r>
            <a:endParaRPr lang="tr-T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Markalama süreci,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 yöneticilerinin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çeşitli kararlar almasını gerektiren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stratejik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uygulamadır. </a:t>
            </a:r>
            <a:endParaRPr lang="tr-TR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markalama stratejileri,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konumlandırma, marka sponsorluğu, marka ismi seçimi ve marka geliştirme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 unsurlardan </a:t>
            </a:r>
            <a:r>
              <a:rPr lang="tr-T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oluşur</a:t>
            </a:r>
            <a:r>
              <a:rPr lang="tr-T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Bunlar açıklanırsa :</a:t>
            </a:r>
            <a:endParaRPr lang="tr-TR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80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>
            <a:normAutofit fontScale="92500"/>
          </a:bodyPr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Konumlandırma</a:t>
            </a:r>
            <a:endParaRPr lang="tr-T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konumlandırma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markanın tüketici zihninde belirli bir algı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oluşturmasını sağlar.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üç farklı düzeyde konumlandırılabilir: </a:t>
            </a:r>
            <a:endParaRPr lang="tr-TR" sz="2800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</a:pPr>
            <a:r>
              <a:rPr lang="tr-TR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 özelliklerine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 konumlandırma, </a:t>
            </a:r>
            <a:r>
              <a:rPr lang="tr-TR" sz="19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19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Tesla</a:t>
            </a:r>
            <a:r>
              <a:rPr lang="tr-TR" sz="19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9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"Elektrikli, sürdürülebilir, otonom sürüş teknolojisi</a:t>
            </a:r>
            <a:r>
              <a:rPr lang="tr-TR" sz="19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</a:p>
          <a:p>
            <a:pPr indent="228600" algn="just">
              <a:lnSpc>
                <a:spcPct val="150000"/>
              </a:lnSpc>
            </a:pPr>
            <a:r>
              <a:rPr lang="tr-TR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Faydalara göre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konumlandırma </a:t>
            </a:r>
            <a:r>
              <a:rPr lang="tr-TR" sz="19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19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Sensodyne</a:t>
            </a:r>
            <a:r>
              <a:rPr lang="tr-TR" sz="19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tr-TR" sz="19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"Hassas dişler için özel olarak geliştirilmiş koruma ve rahatlama sağlar</a:t>
            </a:r>
            <a:r>
              <a:rPr lang="tr-TR" sz="19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r>
              <a:rPr lang="tr-TR" sz="19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228600" algn="just">
              <a:lnSpc>
                <a:spcPct val="150000"/>
              </a:lnSpc>
            </a:pPr>
            <a:r>
              <a:rPr lang="tr-TR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İnanç ve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değerlere dayalı konumlandırma.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19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Volvo</a:t>
            </a:r>
            <a:r>
              <a:rPr lang="tr-TR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9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“Güvenlik” </a:t>
            </a:r>
            <a:r>
              <a:rPr lang="tr-TR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kavramı ile </a:t>
            </a:r>
            <a:r>
              <a:rPr lang="tr-TR" sz="19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konumlandırılmış bir markadır </a:t>
            </a:r>
            <a:r>
              <a:rPr lang="tr-TR" sz="19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yıllardır bu algıyı sürdürmektedir</a:t>
            </a:r>
            <a:r>
              <a:rPr lang="tr-TR" sz="19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tr-TR" sz="19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32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8600" y="596900"/>
            <a:ext cx="11620500" cy="5943600"/>
          </a:xfrm>
        </p:spPr>
        <p:txBody>
          <a:bodyPr/>
          <a:lstStyle/>
          <a:p>
            <a:pPr marL="0" indent="457200">
              <a:lnSpc>
                <a:spcPct val="150000"/>
              </a:lnSpc>
              <a:buNone/>
            </a:pPr>
            <a:endParaRPr lang="tr-TR" sz="2400" b="1" dirty="0" smtClean="0"/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4.2. </a:t>
            </a:r>
            <a:r>
              <a:rPr lang="tr-T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İsmi Seçimi</a:t>
            </a:r>
            <a:endParaRPr lang="tr-TR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ismi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markanın başarısında kritik bir rol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oynar.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 ismi seçilirken </a:t>
            </a:r>
            <a:r>
              <a:rPr lang="tr-TR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ürünün sağladığı faydalar, hedef kitle ve pazarlama stratejileri </a:t>
            </a:r>
            <a:r>
              <a:rPr lang="tr-T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 önünde bulundurulmalıdır. </a:t>
            </a:r>
            <a:r>
              <a:rPr lang="tr-TR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İyi bir marka ismi şu özellikleri taşımalıdır:</a:t>
            </a:r>
          </a:p>
        </p:txBody>
      </p:sp>
    </p:spTree>
    <p:extLst>
      <p:ext uri="{BB962C8B-B14F-4D97-AF65-F5344CB8AC3E}">
        <p14:creationId xmlns:p14="http://schemas.microsoft.com/office/powerpoint/2010/main" xmlns="" val="4186244071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Uçak İzi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683</TotalTime>
  <Words>1890</Words>
  <Application>Microsoft Office PowerPoint</Application>
  <PresentationFormat>Özel</PresentationFormat>
  <Paragraphs>196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Uçak İzi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 II   DERSİN İŞLENİŞİ KONULAR</dc:title>
  <dc:creator>erhan çitil</dc:creator>
  <cp:lastModifiedBy>Lenovo</cp:lastModifiedBy>
  <cp:revision>149</cp:revision>
  <dcterms:created xsi:type="dcterms:W3CDTF">2025-02-10T12:53:37Z</dcterms:created>
  <dcterms:modified xsi:type="dcterms:W3CDTF">2025-02-28T09:38:37Z</dcterms:modified>
</cp:coreProperties>
</file>