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85" r:id="rId2"/>
    <p:sldId id="286" r:id="rId3"/>
    <p:sldId id="287" r:id="rId4"/>
    <p:sldId id="288" r:id="rId5"/>
    <p:sldId id="293" r:id="rId6"/>
    <p:sldId id="294" r:id="rId7"/>
    <p:sldId id="297" r:id="rId8"/>
    <p:sldId id="298" r:id="rId9"/>
    <p:sldId id="303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9" r:id="rId20"/>
    <p:sldId id="320" r:id="rId21"/>
    <p:sldId id="321" r:id="rId22"/>
    <p:sldId id="322" r:id="rId23"/>
    <p:sldId id="318" r:id="rId24"/>
    <p:sldId id="323" r:id="rId25"/>
    <p:sldId id="324" r:id="rId26"/>
    <p:sldId id="325" r:id="rId27"/>
    <p:sldId id="326" r:id="rId28"/>
    <p:sldId id="327" r:id="rId29"/>
    <p:sldId id="328" r:id="rId30"/>
    <p:sldId id="329" r:id="rId31"/>
    <p:sldId id="330" r:id="rId32"/>
    <p:sldId id="331" r:id="rId33"/>
    <p:sldId id="332" r:id="rId34"/>
    <p:sldId id="333" r:id="rId35"/>
    <p:sldId id="334" r:id="rId36"/>
    <p:sldId id="335" r:id="rId37"/>
    <p:sldId id="336" r:id="rId38"/>
    <p:sldId id="337" r:id="rId39"/>
    <p:sldId id="338" r:id="rId40"/>
    <p:sldId id="339" r:id="rId41"/>
    <p:sldId id="340" r:id="rId42"/>
    <p:sldId id="341" r:id="rId43"/>
    <p:sldId id="342" r:id="rId44"/>
    <p:sldId id="343" r:id="rId45"/>
    <p:sldId id="344" r:id="rId4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29" autoAdjust="0"/>
    <p:restoredTop sz="94737" autoAdjust="0"/>
  </p:normalViewPr>
  <p:slideViewPr>
    <p:cSldViewPr snapToGrid="0">
      <p:cViewPr varScale="1">
        <p:scale>
          <a:sx n="75" d="100"/>
          <a:sy n="75" d="100"/>
        </p:scale>
        <p:origin x="600" y="54"/>
      </p:cViewPr>
      <p:guideLst/>
    </p:cSldViewPr>
  </p:slideViewPr>
  <p:outlineViewPr>
    <p:cViewPr>
      <p:scale>
        <a:sx n="33" d="100"/>
        <a:sy n="33" d="100"/>
      </p:scale>
      <p:origin x="0" y="-4720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D138C94D-1615-4951-A204-C57D2F5BA0F4}" type="datetimeFigureOut">
              <a:rPr lang="tr-TR" smtClean="0"/>
              <a:t>12.03.2025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4497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C94D-1615-4951-A204-C57D2F5BA0F4}" type="datetimeFigureOut">
              <a:rPr lang="tr-TR" smtClean="0"/>
              <a:t>12.03.2025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4811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138C94D-1615-4951-A204-C57D2F5BA0F4}" type="datetimeFigureOut">
              <a:rPr lang="tr-TR" smtClean="0"/>
              <a:t>12.03.2025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0459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138C94D-1615-4951-A204-C57D2F5BA0F4}" type="datetimeFigureOut">
              <a:rPr lang="tr-TR" smtClean="0"/>
              <a:t>12.03.2025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173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138C94D-1615-4951-A204-C57D2F5BA0F4}" type="datetimeFigureOut">
              <a:rPr lang="tr-TR" smtClean="0"/>
              <a:t>12.03.2025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1303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C94D-1615-4951-A204-C57D2F5BA0F4}" type="datetimeFigureOut">
              <a:rPr lang="tr-TR" smtClean="0"/>
              <a:t>12.03.2025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6330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C94D-1615-4951-A204-C57D2F5BA0F4}" type="datetimeFigureOut">
              <a:rPr lang="tr-TR" smtClean="0"/>
              <a:t>12.03.2025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759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C94D-1615-4951-A204-C57D2F5BA0F4}" type="datetimeFigureOut">
              <a:rPr lang="tr-TR" smtClean="0"/>
              <a:t>12.03.2025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57310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138C94D-1615-4951-A204-C57D2F5BA0F4}" type="datetimeFigureOut">
              <a:rPr lang="tr-TR" smtClean="0"/>
              <a:t>12.03.2025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418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C94D-1615-4951-A204-C57D2F5BA0F4}" type="datetimeFigureOut">
              <a:rPr lang="tr-TR" smtClean="0"/>
              <a:t>12.03.2025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902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138C94D-1615-4951-A204-C57D2F5BA0F4}" type="datetimeFigureOut">
              <a:rPr lang="tr-TR" smtClean="0"/>
              <a:t>12.03.2025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3218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C94D-1615-4951-A204-C57D2F5BA0F4}" type="datetimeFigureOut">
              <a:rPr lang="tr-TR" smtClean="0"/>
              <a:t>12.03.2025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1592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C94D-1615-4951-A204-C57D2F5BA0F4}" type="datetimeFigureOut">
              <a:rPr lang="tr-TR" smtClean="0"/>
              <a:t>12.03.2025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2158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C94D-1615-4951-A204-C57D2F5BA0F4}" type="datetimeFigureOut">
              <a:rPr lang="tr-TR" smtClean="0"/>
              <a:t>12.03.2025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3829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C94D-1615-4951-A204-C57D2F5BA0F4}" type="datetimeFigureOut">
              <a:rPr lang="tr-TR" smtClean="0"/>
              <a:t>12.03.2025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2279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C94D-1615-4951-A204-C57D2F5BA0F4}" type="datetimeFigureOut">
              <a:rPr lang="tr-TR" smtClean="0"/>
              <a:t>12.03.2025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8748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C94D-1615-4951-A204-C57D2F5BA0F4}" type="datetimeFigureOut">
              <a:rPr lang="tr-TR" smtClean="0"/>
              <a:t>12.03.2025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7373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8C94D-1615-4951-A204-C57D2F5BA0F4}" type="datetimeFigureOut">
              <a:rPr lang="tr-TR" smtClean="0"/>
              <a:t>12.03.2025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BF87E-4E65-41E8-B38F-06BD142AC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46774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lnSpcReduction="10000"/>
          </a:bodyPr>
          <a:lstStyle/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Hafta Marka Yönetimi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Hedef 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Kitle Belirleme </a:t>
            </a:r>
            <a:endParaRPr lang="tr-TR" sz="32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tr-TR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2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Markaların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ürünlerin piyasada uzun vadeli başarı sağlamaları,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belirli bir hedef kitle tarafından tercih edilmelerine ve tüketici sadakatini kazanmalarına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bağlıdır.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Reklamlar, bu süreçte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kritik bir rol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oynar.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Reklam kampanyalarının başarısı,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doğru mesajların ve uygun medya kanallarının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stratejik olarak belirlenmesine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bağlıdır.</a:t>
            </a:r>
          </a:p>
        </p:txBody>
      </p:sp>
    </p:spTree>
    <p:extLst>
      <p:ext uri="{BB962C8B-B14F-4D97-AF65-F5344CB8AC3E}">
        <p14:creationId xmlns:p14="http://schemas.microsoft.com/office/powerpoint/2010/main" val="1119025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50000"/>
              </a:lnSpc>
              <a:buNone/>
            </a:pPr>
            <a:endParaRPr lang="tr-TR" sz="32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Bütçe 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Oluşturma </a:t>
            </a:r>
            <a:endParaRPr lang="tr-TR" sz="32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tr-TR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Reklam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bütçesi,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işletmenin reklam faaliyetlerini finanse etmek için ayırdığı </a:t>
            </a:r>
            <a:r>
              <a:rPr lang="tr-TR" sz="32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 planlamayı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ifade eder. </a:t>
            </a:r>
          </a:p>
        </p:txBody>
      </p:sp>
    </p:spTree>
    <p:extLst>
      <p:ext uri="{BB962C8B-B14F-4D97-AF65-F5344CB8AC3E}">
        <p14:creationId xmlns:p14="http://schemas.microsoft.com/office/powerpoint/2010/main" val="1916878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32500" lnSpcReduction="20000"/>
          </a:bodyPr>
          <a:lstStyle/>
          <a:p>
            <a:pPr marL="0" indent="457200" algn="just">
              <a:lnSpc>
                <a:spcPct val="170000"/>
              </a:lnSpc>
              <a:buNone/>
            </a:pPr>
            <a:endParaRPr lang="tr-TR" sz="32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70000"/>
              </a:lnSpc>
              <a:buNone/>
            </a:pP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6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sz="6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Reklam Bütçesi ve Önemi</a:t>
            </a:r>
          </a:p>
          <a:p>
            <a:pPr lvl="1" indent="457200" algn="just">
              <a:lnSpc>
                <a:spcPct val="170000"/>
              </a:lnSpc>
            </a:pPr>
            <a:r>
              <a:rPr lang="tr-TR" sz="6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Reklam bütçesi</a:t>
            </a:r>
            <a:r>
              <a:rPr lang="tr-TR" sz="6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işletmelerin </a:t>
            </a:r>
            <a:r>
              <a:rPr lang="tr-TR" sz="68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tanıtım faaliyetlerinin mali yönünü</a:t>
            </a:r>
            <a:r>
              <a:rPr lang="tr-TR" sz="6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6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planlamasına yardımcı </a:t>
            </a:r>
            <a:r>
              <a:rPr lang="tr-TR" sz="6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olur.</a:t>
            </a:r>
          </a:p>
          <a:p>
            <a:pPr lvl="1" indent="457200" algn="just">
              <a:lnSpc>
                <a:spcPct val="170000"/>
              </a:lnSpc>
            </a:pPr>
            <a:r>
              <a:rPr lang="tr-TR" sz="6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Bütçenin belirlenmesi sürecinde </a:t>
            </a:r>
            <a:r>
              <a:rPr lang="tr-TR" sz="68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reklam yöneticileri, üst düzey yöneticiler ve finans yöneticileri</a:t>
            </a:r>
            <a:r>
              <a:rPr lang="tr-TR" sz="6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6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birlikte çalışır.</a:t>
            </a:r>
          </a:p>
          <a:p>
            <a:pPr lvl="1" indent="457200" algn="just">
              <a:lnSpc>
                <a:spcPct val="170000"/>
              </a:lnSpc>
            </a:pPr>
            <a:r>
              <a:rPr lang="tr-TR" sz="6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Reklam faaliyetleri, başlangıçta </a:t>
            </a:r>
            <a:r>
              <a:rPr lang="tr-TR" sz="68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gider</a:t>
            </a:r>
            <a:r>
              <a:rPr lang="tr-TR" sz="6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olarak görünse de, uzun vadede </a:t>
            </a:r>
            <a:r>
              <a:rPr lang="tr-TR" sz="68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yatırıma dönüşerek işletmeye </a:t>
            </a:r>
            <a:r>
              <a:rPr lang="tr-TR" sz="68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kazanç</a:t>
            </a:r>
            <a:r>
              <a:rPr lang="tr-TR" sz="68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sağlar.</a:t>
            </a:r>
            <a:endParaRPr lang="tr-TR" sz="68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0">
              <a:lnSpc>
                <a:spcPct val="170000"/>
              </a:lnSpc>
              <a:buNone/>
            </a:pPr>
            <a:r>
              <a:rPr lang="tr-TR" sz="6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Örnek</a:t>
            </a:r>
            <a:r>
              <a:rPr lang="tr-TR" sz="6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6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6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6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Bir </a:t>
            </a:r>
            <a:r>
              <a:rPr lang="tr-TR" sz="6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otomobil markası, </a:t>
            </a:r>
            <a:r>
              <a:rPr lang="tr-TR" sz="6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yeni modeli için </a:t>
            </a:r>
            <a:r>
              <a:rPr lang="tr-TR" sz="6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yüksek bütçeli bir reklam kampanyası </a:t>
            </a:r>
            <a:r>
              <a:rPr lang="tr-TR" sz="6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oluşturursa, bu kampanya </a:t>
            </a:r>
            <a:r>
              <a:rPr lang="tr-TR" sz="6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 imajını </a:t>
            </a:r>
            <a:r>
              <a:rPr lang="tr-TR" sz="6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güçlendirir ve </a:t>
            </a:r>
            <a:r>
              <a:rPr lang="tr-TR" sz="6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satışları artırarak uzun vadede kârlılık </a:t>
            </a:r>
            <a:r>
              <a:rPr lang="tr-TR" sz="6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sağlar.</a:t>
            </a:r>
          </a:p>
        </p:txBody>
      </p:sp>
    </p:spTree>
    <p:extLst>
      <p:ext uri="{BB962C8B-B14F-4D97-AF65-F5344CB8AC3E}">
        <p14:creationId xmlns:p14="http://schemas.microsoft.com/office/powerpoint/2010/main" val="728610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85000" lnSpcReduction="20000"/>
          </a:bodyPr>
          <a:lstStyle/>
          <a:p>
            <a:pPr marL="0" indent="457200" algn="just">
              <a:lnSpc>
                <a:spcPct val="160000"/>
              </a:lnSpc>
              <a:buNone/>
            </a:pPr>
            <a:endParaRPr lang="tr-TR" sz="32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60000"/>
              </a:lnSpc>
              <a:buNone/>
            </a:pP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Reklam Bütçesini Etkileyen Faktörler</a:t>
            </a:r>
          </a:p>
          <a:p>
            <a:pPr indent="0" algn="just">
              <a:lnSpc>
                <a:spcPct val="160000"/>
              </a:lnSpc>
              <a:buNone/>
            </a:pPr>
            <a:r>
              <a:rPr lang="tr-TR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Reklam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bütçesi belirlenirken aşağıdaki unsurlar göz önünde bulundurulmalıdır:</a:t>
            </a:r>
          </a:p>
          <a:p>
            <a:pPr marL="1200150" lvl="1" indent="-514350" algn="just">
              <a:lnSpc>
                <a:spcPct val="160000"/>
              </a:lnSpc>
              <a:buFont typeface="+mj-lt"/>
              <a:buAutoNum type="alphaLcParenR"/>
            </a:pPr>
            <a:r>
              <a:rPr lang="tr-TR" sz="3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İşletmenin Olanakları</a:t>
            </a:r>
            <a:r>
              <a:rPr lang="tr-TR" sz="3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3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Şirketin </a:t>
            </a:r>
            <a:r>
              <a:rPr lang="tr-TR" sz="30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 yapısı reklam harcamalarını </a:t>
            </a:r>
            <a:r>
              <a:rPr lang="tr-TR" sz="3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belirler.</a:t>
            </a:r>
          </a:p>
          <a:p>
            <a:pPr marL="1200150" lvl="1" indent="-514350" algn="just">
              <a:lnSpc>
                <a:spcPct val="160000"/>
              </a:lnSpc>
              <a:buFont typeface="+mj-lt"/>
              <a:buAutoNum type="alphaLcParenR"/>
            </a:pPr>
            <a:r>
              <a:rPr lang="tr-TR" sz="3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Karlılık Hedefleri</a:t>
            </a:r>
            <a:r>
              <a:rPr lang="tr-TR" sz="3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3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Reklamın, </a:t>
            </a:r>
            <a:r>
              <a:rPr lang="tr-TR" sz="30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hedeflenen gelir ve kârlılık oranına </a:t>
            </a:r>
            <a:r>
              <a:rPr lang="tr-TR" sz="3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uygun olması</a:t>
            </a:r>
            <a:r>
              <a:rPr lang="tr-TR" sz="3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gerekir.</a:t>
            </a:r>
          </a:p>
          <a:p>
            <a:pPr marL="1200150" lvl="1" indent="-514350" algn="just">
              <a:lnSpc>
                <a:spcPct val="160000"/>
              </a:lnSpc>
              <a:buFont typeface="+mj-lt"/>
              <a:buAutoNum type="alphaLcParenR"/>
            </a:pPr>
            <a:r>
              <a:rPr lang="tr-TR" sz="3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Pazar Payı</a:t>
            </a:r>
            <a:r>
              <a:rPr lang="tr-TR" sz="3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30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Daha fazla pazar payı hedefleyen işletmeler</a:t>
            </a:r>
            <a:r>
              <a:rPr lang="tr-TR" sz="3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daha yüksek bütçeli reklam kampanyalarına </a:t>
            </a:r>
            <a:r>
              <a:rPr lang="tr-TR" sz="3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ihtiyaç duyar.</a:t>
            </a:r>
          </a:p>
        </p:txBody>
      </p:sp>
    </p:spTree>
    <p:extLst>
      <p:ext uri="{BB962C8B-B14F-4D97-AF65-F5344CB8AC3E}">
        <p14:creationId xmlns:p14="http://schemas.microsoft.com/office/powerpoint/2010/main" val="1364680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77500" lnSpcReduction="20000"/>
          </a:bodyPr>
          <a:lstStyle/>
          <a:p>
            <a:pPr marL="0" indent="457200" algn="just">
              <a:lnSpc>
                <a:spcPct val="170000"/>
              </a:lnSpc>
              <a:buNone/>
            </a:pPr>
            <a:endParaRPr lang="tr-TR" sz="32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indent="-514350" algn="just">
              <a:lnSpc>
                <a:spcPct val="170000"/>
              </a:lnSpc>
              <a:buFont typeface="+mj-lt"/>
              <a:buAutoNum type="alphaLcParenR" startAt="4"/>
            </a:pP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Rekabet Koşulları</a:t>
            </a:r>
            <a:r>
              <a:rPr lang="tr-TR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Rakiplerin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reklam stratejilerine uygun şekilde </a:t>
            </a:r>
            <a:r>
              <a:rPr lang="tr-TR" sz="32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bütçelendirme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yapılmalıdır.</a:t>
            </a:r>
          </a:p>
          <a:p>
            <a:pPr marL="1028700" indent="-514350" algn="just">
              <a:lnSpc>
                <a:spcPct val="170000"/>
              </a:lnSpc>
              <a:buFont typeface="+mj-lt"/>
              <a:buAutoNum type="alphaLcParenR" startAt="4"/>
            </a:pP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Ürünün Yaşam Döngüsü</a:t>
            </a:r>
            <a:r>
              <a:rPr lang="tr-TR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Yeni tanıtılan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ürün için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daha büyük bir bütçe ayrılması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gerekebilir.</a:t>
            </a:r>
          </a:p>
          <a:p>
            <a:pPr indent="0">
              <a:lnSpc>
                <a:spcPct val="170000"/>
              </a:lnSpc>
              <a:buNone/>
            </a:pPr>
            <a:r>
              <a:rPr lang="tr-TR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Örnek:</a:t>
            </a:r>
            <a:endParaRPr lang="tr-TR" sz="32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70000"/>
              </a:lnSpc>
              <a:buNone/>
            </a:pP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Apple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yeni bir </a:t>
            </a:r>
            <a:r>
              <a:rPr lang="tr-TR" sz="32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iPhone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modeli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için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büyük bütçeli reklam kampanyaları düzenlerken, halihazırda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bilinen bir modeli için daha düşük bütçeli tanıtımlara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yönelir.</a:t>
            </a:r>
          </a:p>
        </p:txBody>
      </p:sp>
    </p:spTree>
    <p:extLst>
      <p:ext uri="{BB962C8B-B14F-4D97-AF65-F5344CB8AC3E}">
        <p14:creationId xmlns:p14="http://schemas.microsoft.com/office/powerpoint/2010/main" val="3814686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50000"/>
              </a:lnSpc>
              <a:buNone/>
            </a:pPr>
            <a:endParaRPr lang="tr-TR" sz="32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tr-T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</a:t>
            </a:r>
            <a:r>
              <a:rPr lang="tr-T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Reklam Bütçesinin Temel İlkeleri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tr-TR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Etkili </a:t>
            </a:r>
            <a:r>
              <a:rPr lang="tr-TR" sz="24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reklam bütçesi oluşturulurken </a:t>
            </a:r>
            <a:r>
              <a:rPr lang="tr-TR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üç temel ilke</a:t>
            </a:r>
            <a:r>
              <a:rPr lang="tr-TR" sz="24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dikkate alınmalıdır:</a:t>
            </a:r>
          </a:p>
          <a:p>
            <a:pPr lvl="1" indent="457200" algn="just">
              <a:lnSpc>
                <a:spcPct val="150000"/>
              </a:lnSpc>
              <a:buFont typeface="+mj-lt"/>
              <a:buAutoNum type="arabicPeriod"/>
            </a:pPr>
            <a:r>
              <a:rPr lang="tr-TR" sz="22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Planlılık</a:t>
            </a:r>
            <a:endParaRPr lang="tr-TR" sz="22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457200" algn="just">
              <a:lnSpc>
                <a:spcPct val="150000"/>
              </a:lnSpc>
              <a:buFont typeface="+mj-lt"/>
              <a:buAutoNum type="arabicPeriod"/>
            </a:pPr>
            <a:r>
              <a:rPr lang="tr-TR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Hangi medya kanallarına, hangi dönemlerde ve ne kadar bütçe ayrılacağını belirlemek.</a:t>
            </a:r>
          </a:p>
          <a:p>
            <a:pPr marL="742950" lvl="1" indent="457200" algn="just">
              <a:lnSpc>
                <a:spcPct val="150000"/>
              </a:lnSpc>
              <a:buFont typeface="+mj-lt"/>
              <a:buAutoNum type="arabicPeriod"/>
            </a:pPr>
            <a:r>
              <a:rPr lang="tr-TR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Plansız bir bütçeleme, kampanya sürecinde mali yetersizliklere neden olabilir.</a:t>
            </a:r>
          </a:p>
        </p:txBody>
      </p:sp>
    </p:spTree>
    <p:extLst>
      <p:ext uri="{BB962C8B-B14F-4D97-AF65-F5344CB8AC3E}">
        <p14:creationId xmlns:p14="http://schemas.microsoft.com/office/powerpoint/2010/main" val="2979524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77500" lnSpcReduction="20000"/>
          </a:bodyPr>
          <a:lstStyle/>
          <a:p>
            <a:pPr marL="0" indent="457200" algn="just">
              <a:lnSpc>
                <a:spcPct val="170000"/>
              </a:lnSpc>
              <a:buNone/>
            </a:pPr>
            <a:r>
              <a:rPr lang="tr-TR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tr-TR" sz="2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Sayılabilirlik</a:t>
            </a:r>
            <a:endParaRPr lang="tr-TR" sz="28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457200" algn="just">
              <a:lnSpc>
                <a:spcPct val="170000"/>
              </a:lnSpc>
            </a:pPr>
            <a:r>
              <a:rPr lang="tr-TR" sz="28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Harcanan </a:t>
            </a:r>
            <a:r>
              <a:rPr lang="tr-TR" sz="28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tutarların </a:t>
            </a:r>
            <a:r>
              <a:rPr lang="tr-TR" sz="28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sayısal değerlerle </a:t>
            </a:r>
            <a:r>
              <a:rPr lang="tr-TR" sz="28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ifade edilmesi </a:t>
            </a: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gerekir</a:t>
            </a:r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indent="457200" algn="just">
              <a:lnSpc>
                <a:spcPct val="170000"/>
              </a:lnSpc>
            </a:pPr>
            <a:r>
              <a:rPr lang="tr-TR" sz="28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Böylece </a:t>
            </a:r>
            <a:r>
              <a:rPr lang="tr-TR" sz="28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harcamalar </a:t>
            </a:r>
            <a:r>
              <a:rPr lang="tr-TR" sz="28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 şekilde analiz </a:t>
            </a:r>
            <a:r>
              <a:rPr lang="tr-TR" sz="28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edilir ve </a:t>
            </a:r>
            <a:r>
              <a:rPr lang="tr-TR" sz="28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 kaynakların etkin </a:t>
            </a:r>
            <a:r>
              <a:rPr lang="tr-TR" sz="28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kullanımı sağlanır</a:t>
            </a:r>
            <a:r>
              <a:rPr lang="tr-TR" sz="28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Yeterlilik</a:t>
            </a:r>
          </a:p>
          <a:p>
            <a:pPr lvl="1" indent="457200" algn="just">
              <a:lnSpc>
                <a:spcPct val="170000"/>
              </a:lnSpc>
            </a:pPr>
            <a:r>
              <a:rPr lang="tr-TR" sz="28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Kampanya </a:t>
            </a:r>
            <a:r>
              <a:rPr lang="tr-TR" sz="28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sürecinde </a:t>
            </a:r>
            <a:r>
              <a:rPr lang="tr-TR" sz="28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tüm giderleri karşılayabilecek bir bütçe </a:t>
            </a: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oluşturulmalıdır</a:t>
            </a:r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indent="457200" algn="just">
              <a:lnSpc>
                <a:spcPct val="170000"/>
              </a:lnSpc>
            </a:pPr>
            <a:r>
              <a:rPr lang="tr-TR" sz="28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Yetersiz </a:t>
            </a:r>
            <a:r>
              <a:rPr lang="tr-TR" sz="28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bütçeler</a:t>
            </a: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kampanyanın tamamlanamamasına veya etkisinin düşük olmasına </a:t>
            </a: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neden olabilir</a:t>
            </a:r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1" indent="457200" algn="just">
              <a:lnSpc>
                <a:spcPct val="170000"/>
              </a:lnSpc>
              <a:buNone/>
            </a:pPr>
            <a:r>
              <a:rPr lang="tr-TR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</a:t>
            </a:r>
            <a:r>
              <a:rPr lang="tr-TR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kozmetik markası, </a:t>
            </a:r>
            <a:r>
              <a:rPr lang="tr-TR" sz="28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sosyal medya reklamlarına düşük bütçe ayırırsa, </a:t>
            </a:r>
            <a:r>
              <a:rPr lang="tr-TR" sz="28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hedeflediği geniş kitleye ulaşamaz ve kampanyası başarısız </a:t>
            </a: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olabilir.</a:t>
            </a:r>
            <a:endParaRPr lang="tr-TR" sz="28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457200" algn="just">
              <a:lnSpc>
                <a:spcPct val="170000"/>
              </a:lnSpc>
            </a:pPr>
            <a:endParaRPr lang="tr-TR" sz="28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7707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92500" lnSpcReduction="20000"/>
          </a:bodyPr>
          <a:lstStyle/>
          <a:p>
            <a:pPr marL="0" indent="457200" algn="just">
              <a:lnSpc>
                <a:spcPct val="160000"/>
              </a:lnSpc>
              <a:buNone/>
            </a:pPr>
            <a:endParaRPr lang="tr-TR" sz="32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60000"/>
              </a:lnSpc>
              <a:buNone/>
            </a:pP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4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Reklam Bütçesinin İçeriği</a:t>
            </a:r>
          </a:p>
          <a:p>
            <a:pPr indent="0" algn="just">
              <a:lnSpc>
                <a:spcPct val="160000"/>
              </a:lnSpc>
              <a:buNone/>
            </a:pPr>
            <a:r>
              <a:rPr lang="tr-TR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Reklam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bütçesi belirlenirken </a:t>
            </a:r>
            <a:r>
              <a:rPr lang="tr-TR" sz="32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hangi harcamaların bütçeye dahil edileceği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önceden planlanmalıdır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Genel olarak reklam bütçesi aşağıdaki harcama kalemlerini içerir:</a:t>
            </a:r>
          </a:p>
          <a:p>
            <a:pPr indent="457200" algn="just">
              <a:lnSpc>
                <a:spcPct val="160000"/>
              </a:lnSpc>
            </a:pP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Reklam Ajansına Ödemeler</a:t>
            </a:r>
            <a:r>
              <a:rPr lang="tr-TR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Strateji geliştirme, içerik üretimi vb.</a:t>
            </a:r>
          </a:p>
          <a:p>
            <a:pPr indent="457200" algn="just">
              <a:lnSpc>
                <a:spcPct val="160000"/>
              </a:lnSpc>
            </a:pP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Kitle İletişim Araçları ve Mecralara Ödemeler</a:t>
            </a:r>
            <a:r>
              <a:rPr lang="tr-TR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TV, radyo, sosyal medya, dijital reklamlar vb.</a:t>
            </a:r>
          </a:p>
        </p:txBody>
      </p:sp>
    </p:spTree>
    <p:extLst>
      <p:ext uri="{BB962C8B-B14F-4D97-AF65-F5344CB8AC3E}">
        <p14:creationId xmlns:p14="http://schemas.microsoft.com/office/powerpoint/2010/main" val="2153649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62500" lnSpcReduction="20000"/>
          </a:bodyPr>
          <a:lstStyle/>
          <a:p>
            <a:pPr marL="0" indent="457200" algn="just">
              <a:lnSpc>
                <a:spcPct val="170000"/>
              </a:lnSpc>
              <a:buNone/>
            </a:pPr>
            <a:endParaRPr lang="tr-TR" sz="32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457200" algn="just">
              <a:lnSpc>
                <a:spcPct val="170000"/>
              </a:lnSpc>
            </a:pPr>
            <a:r>
              <a:rPr lang="tr-TR" sz="3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Yapım Maliyetleri</a:t>
            </a:r>
            <a:r>
              <a:rPr lang="tr-TR" sz="3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3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Reklam filmleri, grafik tasarımlar, seslendirmeler.</a:t>
            </a:r>
          </a:p>
          <a:p>
            <a:pPr lvl="1" indent="457200" algn="just">
              <a:lnSpc>
                <a:spcPct val="170000"/>
              </a:lnSpc>
            </a:pPr>
            <a:r>
              <a:rPr lang="tr-TR" sz="3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Dekor ve Görsel Materyaller</a:t>
            </a:r>
            <a:r>
              <a:rPr lang="tr-TR" sz="3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3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Billboardlar, reklam cıngılları, özel tanıtım videoları.</a:t>
            </a:r>
          </a:p>
          <a:p>
            <a:pPr lvl="1" indent="457200" algn="just">
              <a:lnSpc>
                <a:spcPct val="170000"/>
              </a:lnSpc>
            </a:pPr>
            <a:r>
              <a:rPr lang="tr-TR" sz="3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Fuar ve Etkinlik Giderleri</a:t>
            </a:r>
            <a:r>
              <a:rPr lang="tr-TR" sz="3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3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 bilinirliğini artırmak için düzenlenen organizasyonlar</a:t>
            </a:r>
            <a:r>
              <a:rPr lang="tr-TR" sz="3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38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3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tr-TR" sz="3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Örnek:</a:t>
            </a:r>
          </a:p>
          <a:p>
            <a:pPr marL="0" indent="457200" algn="just">
              <a:lnSpc>
                <a:spcPct val="170000"/>
              </a:lnSpc>
              <a:buNone/>
            </a:pPr>
            <a:r>
              <a:rPr lang="tr-TR" sz="3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Bir </a:t>
            </a:r>
            <a:r>
              <a:rPr lang="tr-TR" sz="3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teknoloji firması, </a:t>
            </a:r>
            <a:r>
              <a:rPr lang="tr-TR" sz="38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YouTube</a:t>
            </a:r>
            <a:r>
              <a:rPr lang="tr-TR" sz="3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38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Instagram</a:t>
            </a:r>
            <a:r>
              <a:rPr lang="tr-TR" sz="3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reklamları için </a:t>
            </a:r>
            <a:r>
              <a:rPr lang="tr-TR" sz="38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dijital pazarlama ajansına ödeme yaparken</a:t>
            </a:r>
            <a:r>
              <a:rPr lang="tr-TR" sz="3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aynı zamanda büyük şehirlerde </a:t>
            </a:r>
            <a:r>
              <a:rPr lang="tr-TR" sz="3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billboard</a:t>
            </a:r>
            <a:r>
              <a:rPr lang="tr-TR" sz="3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reklamlarına da </a:t>
            </a:r>
            <a:r>
              <a:rPr lang="tr-TR" sz="3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bütçe</a:t>
            </a:r>
            <a:r>
              <a:rPr lang="tr-TR" sz="3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ayırır.</a:t>
            </a:r>
          </a:p>
        </p:txBody>
      </p:sp>
    </p:spTree>
    <p:extLst>
      <p:ext uri="{BB962C8B-B14F-4D97-AF65-F5344CB8AC3E}">
        <p14:creationId xmlns:p14="http://schemas.microsoft.com/office/powerpoint/2010/main" val="546644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50000"/>
              </a:lnSpc>
              <a:buNone/>
            </a:pPr>
            <a:endParaRPr lang="tr-TR" sz="32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Bütçede 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Kaynak Dağılımı </a:t>
            </a:r>
            <a:endParaRPr lang="tr-TR" sz="32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tr-TR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2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Reklam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kampanyalarının başarısı, </a:t>
            </a:r>
            <a:r>
              <a:rPr lang="tr-TR" sz="32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bütçenin etkili bir şekilde yönetilmesine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bağlıdır.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Bütçe oluşturulurken </a:t>
            </a:r>
            <a:r>
              <a:rPr lang="tr-TR" sz="32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kaynakl</a:t>
            </a:r>
            <a:r>
              <a:rPr lang="tr-TR" sz="32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arın nasıl dağıtılacağı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kritik bir karar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noktasıdır.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Kaynak dağılımı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genellikle </a:t>
            </a:r>
            <a:r>
              <a:rPr lang="tr-TR" sz="32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zaman, coğrafi alan, ürün ve medya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gibi faktörler esas alınarak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yapılmaktadır.</a:t>
            </a:r>
          </a:p>
        </p:txBody>
      </p:sp>
    </p:spTree>
    <p:extLst>
      <p:ext uri="{BB962C8B-B14F-4D97-AF65-F5344CB8AC3E}">
        <p14:creationId xmlns:p14="http://schemas.microsoft.com/office/powerpoint/2010/main" val="28689261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77500" lnSpcReduction="20000"/>
          </a:bodyPr>
          <a:lstStyle/>
          <a:p>
            <a:pPr marL="0" indent="457200" algn="just">
              <a:lnSpc>
                <a:spcPct val="170000"/>
              </a:lnSpc>
              <a:buNone/>
            </a:pPr>
            <a:endParaRPr lang="tr-TR" sz="32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70000"/>
              </a:lnSpc>
              <a:buNone/>
            </a:pP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Zamana Göre Kaynak Dağılımı</a:t>
            </a:r>
          </a:p>
          <a:p>
            <a:pPr lvl="1" indent="457200" algn="just">
              <a:lnSpc>
                <a:spcPct val="170000"/>
              </a:lnSpc>
            </a:pPr>
            <a:r>
              <a:rPr lang="tr-TR" sz="3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Reklamın </a:t>
            </a:r>
            <a:r>
              <a:rPr lang="tr-TR" sz="3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hangi zaman diliminde ve ne kadar süreceği</a:t>
            </a:r>
            <a:r>
              <a:rPr lang="tr-TR" sz="3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0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göz önüne alınarak </a:t>
            </a:r>
            <a:r>
              <a:rPr lang="tr-TR" sz="3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belirlenir.</a:t>
            </a:r>
          </a:p>
          <a:p>
            <a:pPr lvl="1" indent="457200" algn="just">
              <a:lnSpc>
                <a:spcPct val="170000"/>
              </a:lnSpc>
            </a:pPr>
            <a:r>
              <a:rPr lang="tr-TR" sz="30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Belirli bir süre boyunca giderler planlanarak </a:t>
            </a:r>
            <a:r>
              <a:rPr lang="tr-TR" sz="3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daha verimli bir harcama stratejisi</a:t>
            </a:r>
            <a:r>
              <a:rPr lang="tr-TR" sz="3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oluşturulur.</a:t>
            </a:r>
          </a:p>
          <a:p>
            <a:pPr lvl="1" indent="457200" algn="just">
              <a:lnSpc>
                <a:spcPct val="170000"/>
              </a:lnSpc>
            </a:pPr>
            <a:r>
              <a:rPr lang="tr-TR" sz="30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Medya kullanım kararlarına bağlı olarak </a:t>
            </a:r>
            <a:r>
              <a:rPr lang="tr-TR" sz="3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bütçe yeniden </a:t>
            </a:r>
            <a:r>
              <a:rPr lang="tr-TR" sz="30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şekillendirilebilir</a:t>
            </a:r>
            <a:r>
              <a:rPr lang="tr-TR" sz="3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0">
              <a:lnSpc>
                <a:spcPct val="170000"/>
              </a:lnSpc>
              <a:buNone/>
            </a:pPr>
            <a:r>
              <a:rPr lang="tr-TR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2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yaz içecek markası, </a:t>
            </a:r>
            <a:r>
              <a:rPr lang="tr-TR" sz="32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sadece yaz aylarında reklam harcamalarını artırarak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sezonluk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bütçe planı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oluşturur.</a:t>
            </a:r>
          </a:p>
        </p:txBody>
      </p:sp>
    </p:spTree>
    <p:extLst>
      <p:ext uri="{BB962C8B-B14F-4D97-AF65-F5344CB8AC3E}">
        <p14:creationId xmlns:p14="http://schemas.microsoft.com/office/powerpoint/2010/main" val="2488531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50000"/>
              </a:lnSpc>
              <a:buNone/>
            </a:pPr>
            <a:endParaRPr lang="tr-TR" sz="32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Hedef kitle analizi,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reklam üretim sürecinin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ilk aşamasıdır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ikna edici mesajlar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oluşturmak için büyük önem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taşır. Reklam ajansları,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etkili kampanyalar oluşturabilmek için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işletmelerin hedef kitlelerini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belirlemelidir. Bu süreçte,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demografik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(yaş, cinsiyet, eğitim),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(gelir düzeyi, tüketim alışkanlıkları) ve </a:t>
            </a:r>
            <a:r>
              <a:rPr lang="tr-TR" sz="3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sosyo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-psikolojik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(yaşam tarzı, değerler, ilgi alanları) faktörler dikkate alınmalıdır.</a:t>
            </a:r>
            <a:r>
              <a:rPr lang="tr-TR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32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2142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85000" lnSpcReduction="10000"/>
          </a:bodyPr>
          <a:lstStyle/>
          <a:p>
            <a:pPr marL="0" indent="457200" algn="just">
              <a:lnSpc>
                <a:spcPct val="160000"/>
              </a:lnSpc>
              <a:buNone/>
            </a:pPr>
            <a:endParaRPr lang="tr-TR" sz="32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60000"/>
              </a:lnSpc>
              <a:buNone/>
            </a:pP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Coğrafi Alana Göre Kaynak Dağılımı</a:t>
            </a:r>
          </a:p>
          <a:p>
            <a:pPr lvl="1" indent="457200" algn="just">
              <a:lnSpc>
                <a:spcPct val="160000"/>
              </a:lnSpc>
            </a:pPr>
            <a:r>
              <a:rPr lang="tr-TR" sz="3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bölgenin ekonomik ve kültürel yapısı farklıdır</a:t>
            </a:r>
            <a:r>
              <a:rPr lang="tr-TR" sz="30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 nedenle reklam faaliyetleri </a:t>
            </a:r>
            <a:r>
              <a:rPr lang="tr-TR" sz="3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bölgeye göre farklılık </a:t>
            </a:r>
            <a:r>
              <a:rPr lang="tr-TR" sz="3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gösterebilir.</a:t>
            </a:r>
          </a:p>
          <a:p>
            <a:pPr lvl="1" indent="457200" algn="just">
              <a:lnSpc>
                <a:spcPct val="160000"/>
              </a:lnSpc>
            </a:pPr>
            <a:r>
              <a:rPr lang="tr-TR" sz="30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Reklam bütçesi, </a:t>
            </a:r>
            <a:r>
              <a:rPr lang="tr-TR" sz="3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daha büyük hedef kitlenin olduğu bölgelerde daha fazla artırılırken</a:t>
            </a:r>
            <a:r>
              <a:rPr lang="tr-TR" sz="3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0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daha küçük pazarlarda </a:t>
            </a:r>
            <a:r>
              <a:rPr lang="tr-TR" sz="3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kısıtlı bir bütçeyle</a:t>
            </a:r>
            <a:r>
              <a:rPr lang="tr-TR" sz="3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yönetilebilir.</a:t>
            </a:r>
          </a:p>
          <a:p>
            <a:pPr lvl="1" indent="0">
              <a:lnSpc>
                <a:spcPct val="160000"/>
              </a:lnSpc>
              <a:buNone/>
            </a:pPr>
            <a:r>
              <a:rPr lang="tr-TR" sz="3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2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McDonald's</a:t>
            </a:r>
            <a:r>
              <a:rPr lang="tr-TR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İstanbul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gibi büyük şehirlerde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yoğun reklam kampanyaları yürütürken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daha küçük şehirlerde </a:t>
            </a:r>
            <a:r>
              <a:rPr lang="tr-TR" sz="32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daha az bütçe </a:t>
            </a: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ayırabilir.</a:t>
            </a:r>
            <a:endParaRPr lang="tr-TR" sz="32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8046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85000" lnSpcReduction="20000"/>
          </a:bodyPr>
          <a:lstStyle/>
          <a:p>
            <a:pPr marL="0" indent="457200" algn="just">
              <a:lnSpc>
                <a:spcPct val="160000"/>
              </a:lnSpc>
              <a:buNone/>
            </a:pPr>
            <a:endParaRPr lang="tr-TR" sz="32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60000"/>
              </a:lnSpc>
              <a:buNone/>
            </a:pP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Ürüne Göre Kaynak Dağılımı</a:t>
            </a:r>
          </a:p>
          <a:p>
            <a:pPr lvl="1" indent="457200" algn="just">
              <a:lnSpc>
                <a:spcPct val="160000"/>
              </a:lnSpc>
            </a:pPr>
            <a:r>
              <a:rPr lang="tr-TR" sz="3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Aynı işletme, </a:t>
            </a:r>
            <a:r>
              <a:rPr lang="tr-TR" sz="3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farklı ürünler için farklı bütçeler </a:t>
            </a:r>
            <a:r>
              <a:rPr lang="tr-TR" sz="3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ayırmalıdır.</a:t>
            </a:r>
          </a:p>
          <a:p>
            <a:pPr lvl="1" indent="457200" algn="just">
              <a:lnSpc>
                <a:spcPct val="160000"/>
              </a:lnSpc>
            </a:pPr>
            <a:r>
              <a:rPr lang="tr-TR" sz="31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Aynı bölgede, benzer reklamların tekrar etmemesi için</a:t>
            </a:r>
            <a:r>
              <a:rPr lang="tr-TR" sz="3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1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bütçenin doğru yönetilmesi</a:t>
            </a:r>
            <a:r>
              <a:rPr lang="tr-TR" sz="3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gereklidir.</a:t>
            </a:r>
          </a:p>
          <a:p>
            <a:pPr lvl="1" indent="457200" algn="just">
              <a:lnSpc>
                <a:spcPct val="160000"/>
              </a:lnSpc>
            </a:pPr>
            <a:r>
              <a:rPr lang="tr-TR" sz="3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Tekrarlanan reklam içerikleri </a:t>
            </a:r>
            <a:r>
              <a:rPr lang="tr-TR" sz="31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gereksiz maliyetlere </a:t>
            </a:r>
            <a:r>
              <a:rPr lang="tr-TR" sz="31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yol açabilir.</a:t>
            </a:r>
            <a:endParaRPr lang="tr-TR" sz="31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60000"/>
              </a:lnSpc>
              <a:buNone/>
            </a:pPr>
            <a:r>
              <a:rPr lang="tr-TR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2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Samsung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 akıllı telefonları hem de televizyonları için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ayrı kampanyalar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yürütür ve </a:t>
            </a:r>
            <a:r>
              <a:rPr lang="tr-TR" sz="32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ürün grubuna özel farklı reklam bütçeleri </a:t>
            </a: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belirler.</a:t>
            </a:r>
            <a:endParaRPr lang="tr-TR" sz="32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5869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85000" lnSpcReduction="10000"/>
          </a:bodyPr>
          <a:lstStyle/>
          <a:p>
            <a:pPr marL="0" indent="457200" algn="just">
              <a:lnSpc>
                <a:spcPct val="160000"/>
              </a:lnSpc>
              <a:buNone/>
            </a:pPr>
            <a:endParaRPr lang="tr-TR" sz="32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60000"/>
              </a:lnSpc>
              <a:buNone/>
            </a:pP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4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Medyalara Göre Kaynak Dağılımı</a:t>
            </a:r>
          </a:p>
          <a:p>
            <a:pPr lvl="1" indent="457200" algn="just">
              <a:lnSpc>
                <a:spcPct val="160000"/>
              </a:lnSpc>
            </a:pPr>
            <a:r>
              <a:rPr lang="tr-TR" sz="30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Reklamın hangi medya kanalında yer alacağı belirlenirken, </a:t>
            </a:r>
            <a:r>
              <a:rPr lang="tr-TR" sz="3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hangi platforma ne kadar bütçe ayrılacağı</a:t>
            </a:r>
            <a:r>
              <a:rPr lang="tr-TR" sz="3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hesaplanmalıdır.</a:t>
            </a:r>
          </a:p>
          <a:p>
            <a:pPr lvl="1" indent="457200" algn="just">
              <a:lnSpc>
                <a:spcPct val="160000"/>
              </a:lnSpc>
            </a:pPr>
            <a:r>
              <a:rPr lang="tr-TR" sz="3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TV, dijital medya, sosyal medya, gazete, radyo ve açık hava reklamları</a:t>
            </a:r>
            <a:r>
              <a:rPr lang="tr-TR" sz="3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için </a:t>
            </a:r>
            <a:r>
              <a:rPr lang="tr-TR" sz="30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farklı bütçeler </a:t>
            </a:r>
            <a:r>
              <a:rPr lang="tr-TR" sz="3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ayrılır.</a:t>
            </a:r>
          </a:p>
          <a:p>
            <a:pPr indent="0">
              <a:lnSpc>
                <a:spcPct val="160000"/>
              </a:lnSpc>
              <a:buNone/>
            </a:pPr>
            <a:r>
              <a:rPr lang="tr-TR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Bir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kozmetik markası, </a:t>
            </a:r>
            <a:r>
              <a:rPr lang="tr-TR" sz="32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sosyal medyada genç kitleye ulaşmak için </a:t>
            </a:r>
            <a:r>
              <a:rPr lang="tr-TR" sz="32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daha fazla bütçe</a:t>
            </a:r>
            <a:r>
              <a:rPr lang="tr-TR" sz="32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ayırırken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geleneksel medyada </a:t>
            </a:r>
            <a:r>
              <a:rPr lang="tr-TR" sz="32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daha az reklam </a:t>
            </a: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yapabilir.</a:t>
            </a:r>
            <a:endParaRPr lang="tr-TR" sz="32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8817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50000"/>
              </a:lnSpc>
              <a:buNone/>
            </a:pPr>
            <a:endParaRPr lang="tr-TR" sz="32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tr-T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5</a:t>
            </a:r>
            <a:r>
              <a:rPr lang="tr-T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Reklam Bütçesi Kampanya Türlerine Göre Dağılımı</a:t>
            </a:r>
          </a:p>
          <a:p>
            <a:pPr lvl="1" indent="0" algn="just">
              <a:lnSpc>
                <a:spcPct val="150000"/>
              </a:lnSpc>
              <a:buNone/>
            </a:pPr>
            <a:r>
              <a:rPr lang="tr-TR" sz="2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Reklam </a:t>
            </a:r>
            <a:r>
              <a:rPr lang="tr-TR" sz="2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bütçeleri, </a:t>
            </a:r>
            <a:r>
              <a:rPr lang="tr-TR" sz="2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genellikle </a:t>
            </a:r>
            <a:r>
              <a:rPr lang="tr-TR" sz="22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üç farklı kampanya türüne</a:t>
            </a:r>
            <a:r>
              <a:rPr lang="tr-TR" sz="2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 planlanır:</a:t>
            </a:r>
          </a:p>
          <a:p>
            <a:pPr lvl="1" indent="457200" algn="just">
              <a:lnSpc>
                <a:spcPct val="150000"/>
              </a:lnSpc>
              <a:buFont typeface="+mj-lt"/>
              <a:buAutoNum type="arabicPeriod"/>
            </a:pPr>
            <a:r>
              <a:rPr lang="tr-TR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Yeni Ürün Tanıtım Kampanyaları</a:t>
            </a:r>
            <a:endParaRPr lang="tr-TR" sz="2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indent="457200" algn="just">
              <a:lnSpc>
                <a:spcPct val="150000"/>
              </a:lnSpc>
            </a:pPr>
            <a:r>
              <a:rPr lang="tr-TR" sz="22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fazla bütçe </a:t>
            </a:r>
            <a:r>
              <a:rPr lang="tr-TR" sz="22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gerektiren kampanyalardır</a:t>
            </a:r>
            <a:r>
              <a:rPr lang="tr-TR" sz="2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2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indent="457200" algn="just">
              <a:lnSpc>
                <a:spcPct val="150000"/>
              </a:lnSpc>
            </a:pPr>
            <a:r>
              <a:rPr lang="tr-TR" sz="2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Tüketiciye yeni bir ürünü tanıtmak için </a:t>
            </a:r>
            <a:r>
              <a:rPr lang="tr-TR" sz="22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yoğun pazarlama ve reklam yatırımı</a:t>
            </a:r>
            <a:r>
              <a:rPr lang="tr-TR" sz="2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yapılır.</a:t>
            </a:r>
          </a:p>
          <a:p>
            <a:pPr marL="0" indent="457200">
              <a:lnSpc>
                <a:spcPct val="150000"/>
              </a:lnSpc>
              <a:buNone/>
            </a:pPr>
            <a:r>
              <a:rPr lang="tr-TR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</a:t>
            </a:r>
            <a:r>
              <a:rPr lang="tr-T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Apple’ın</a:t>
            </a:r>
            <a:r>
              <a:rPr lang="tr-TR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yıl çıkardığı yeni </a:t>
            </a:r>
            <a:r>
              <a:rPr lang="tr-TR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iPhone</a:t>
            </a:r>
            <a:r>
              <a:rPr lang="tr-TR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modeli</a:t>
            </a:r>
            <a:r>
              <a:rPr lang="tr-TR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için </a:t>
            </a:r>
            <a:r>
              <a:rPr lang="tr-TR" sz="24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devasa bütçelerle küresel reklam kampanyaları yapması</a:t>
            </a: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5255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85000" lnSpcReduction="10000"/>
          </a:bodyPr>
          <a:lstStyle/>
          <a:p>
            <a:pPr marL="0" indent="457200" algn="just">
              <a:lnSpc>
                <a:spcPct val="160000"/>
              </a:lnSpc>
              <a:buNone/>
            </a:pPr>
            <a:endParaRPr lang="tr-TR" sz="32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457200" algn="just">
              <a:lnSpc>
                <a:spcPct val="160000"/>
              </a:lnSpc>
              <a:buFont typeface="+mj-lt"/>
              <a:buAutoNum type="arabicPeriod" startAt="2"/>
            </a:pPr>
            <a:r>
              <a:rPr lang="tr-TR" sz="3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Yerleştirme Kampanyaları</a:t>
            </a:r>
            <a:endParaRPr lang="tr-TR" sz="3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457200" algn="just">
              <a:lnSpc>
                <a:spcPct val="160000"/>
              </a:lnSpc>
            </a:pPr>
            <a:r>
              <a:rPr lang="tr-TR" sz="30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Ürün piyasaya sürüldükten sonra </a:t>
            </a:r>
            <a:r>
              <a:rPr lang="tr-TR" sz="3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markanın bilinirliğini artırmayı</a:t>
            </a:r>
            <a:r>
              <a:rPr lang="tr-TR" sz="3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0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hedefler.</a:t>
            </a:r>
          </a:p>
          <a:p>
            <a:pPr lvl="1" indent="457200" algn="just">
              <a:lnSpc>
                <a:spcPct val="160000"/>
              </a:lnSpc>
            </a:pPr>
            <a:r>
              <a:rPr lang="tr-TR" sz="30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Yeni tanıtım kampanyalarına göre </a:t>
            </a:r>
            <a:r>
              <a:rPr lang="tr-TR" sz="3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daha düşük bütçelidir</a:t>
            </a:r>
            <a:r>
              <a:rPr lang="tr-TR" sz="30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30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60000"/>
              </a:lnSpc>
              <a:buNone/>
            </a:pPr>
            <a:r>
              <a:rPr lang="tr-TR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200" dirty="0" err="1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Netflix'in</a:t>
            </a:r>
            <a:r>
              <a:rPr lang="tr-TR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yeni dizilerini tanıtmak için </a:t>
            </a:r>
            <a:r>
              <a:rPr lang="tr-TR" sz="32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ilk hafta büyük bütçeli reklamlar </a:t>
            </a:r>
            <a:r>
              <a:rPr lang="tr-TR" sz="32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yapması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ancak ilerleyen süreçte </a:t>
            </a:r>
            <a:r>
              <a:rPr lang="tr-TR" sz="32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daha düşük bütçeyle içerik pazarlamasına odaklanması</a:t>
            </a: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32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7347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85000" lnSpcReduction="10000"/>
          </a:bodyPr>
          <a:lstStyle/>
          <a:p>
            <a:pPr marL="0" indent="457200" algn="just">
              <a:lnSpc>
                <a:spcPct val="160000"/>
              </a:lnSpc>
              <a:buNone/>
            </a:pPr>
            <a:endParaRPr lang="tr-TR" sz="32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457200" algn="just">
              <a:lnSpc>
                <a:spcPct val="160000"/>
              </a:lnSpc>
              <a:buFont typeface="+mj-lt"/>
              <a:buAutoNum type="arabicPeriod" startAt="3"/>
            </a:pPr>
            <a:r>
              <a:rPr lang="tr-TR" sz="3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Devamlılık / İtibar Kampanyaları</a:t>
            </a:r>
            <a:endParaRPr lang="tr-TR" sz="3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457200" algn="just">
              <a:lnSpc>
                <a:spcPct val="160000"/>
              </a:lnSpc>
            </a:pPr>
            <a:r>
              <a:rPr lang="tr-TR" sz="30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Mevcut ürün veya markanın </a:t>
            </a:r>
            <a:r>
              <a:rPr lang="tr-TR" sz="3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tüketicinin zihninde kalmasını </a:t>
            </a:r>
            <a:r>
              <a:rPr lang="tr-TR" sz="30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sağlamak için </a:t>
            </a:r>
            <a:r>
              <a:rPr lang="tr-TR" sz="3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yapılır.</a:t>
            </a:r>
          </a:p>
          <a:p>
            <a:pPr lvl="1" indent="457200" algn="just">
              <a:lnSpc>
                <a:spcPct val="160000"/>
              </a:lnSpc>
            </a:pPr>
            <a:r>
              <a:rPr lang="tr-TR" sz="3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Genellikle </a:t>
            </a:r>
            <a:r>
              <a:rPr lang="tr-TR" sz="3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hatırlatma ve sadakat oluşturma</a:t>
            </a:r>
            <a:r>
              <a:rPr lang="tr-TR" sz="3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amacı taşır.</a:t>
            </a:r>
          </a:p>
          <a:p>
            <a:pPr lvl="1" indent="457200" algn="just">
              <a:lnSpc>
                <a:spcPct val="160000"/>
              </a:lnSpc>
            </a:pPr>
            <a:r>
              <a:rPr lang="tr-TR" sz="3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az bütçeyi gerektiren kampanyalar arasındadır</a:t>
            </a:r>
            <a:r>
              <a:rPr lang="tr-TR" sz="3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30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60000"/>
              </a:lnSpc>
              <a:buNone/>
            </a:pPr>
            <a:r>
              <a:rPr lang="tr-TR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Coca-Cola’nın</a:t>
            </a:r>
            <a:r>
              <a:rPr lang="tr-TR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yıl boyunca küçük hatırlatma reklamlarıyla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markasını sürekli görünür kılması.</a:t>
            </a:r>
          </a:p>
        </p:txBody>
      </p:sp>
    </p:spTree>
    <p:extLst>
      <p:ext uri="{BB962C8B-B14F-4D97-AF65-F5344CB8AC3E}">
        <p14:creationId xmlns:p14="http://schemas.microsoft.com/office/powerpoint/2010/main" val="17265769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50000"/>
              </a:lnSpc>
              <a:buNone/>
            </a:pPr>
            <a:endParaRPr lang="tr-TR" sz="32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Reklam 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Bütçe Yöntemleri </a:t>
            </a:r>
            <a:endParaRPr lang="tr-TR" sz="32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tr-TR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Reklam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bütçesinin belirlenmesi, </a:t>
            </a:r>
            <a:r>
              <a:rPr lang="tr-TR" sz="32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şirketlerin pazarlama ve finansal stratejileri açısından kritik bir adımdır</a:t>
            </a: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Bütçenin nasıl belirleneceğine dair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farklı yöntemler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bulunmaktadır. İşletmeler,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reklam hedeflerine, pazar koşullarına ve finansal durumlarına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 </a:t>
            </a:r>
            <a:r>
              <a:rPr lang="tr-TR" sz="32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uygun </a:t>
            </a:r>
            <a:r>
              <a:rPr lang="tr-TR" sz="3200" b="1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bütçelendirme</a:t>
            </a:r>
            <a:r>
              <a:rPr lang="tr-TR" sz="32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yöntemini seçmelidir</a:t>
            </a: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32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2753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70000" lnSpcReduction="20000"/>
          </a:bodyPr>
          <a:lstStyle/>
          <a:p>
            <a:pPr marL="0" indent="457200" algn="just">
              <a:lnSpc>
                <a:spcPct val="170000"/>
              </a:lnSpc>
              <a:buNone/>
            </a:pPr>
            <a:endParaRPr lang="tr-TR" sz="32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70000"/>
              </a:lnSpc>
              <a:buNone/>
            </a:pP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Satışların Yüzdesi Yöntemi (</a:t>
            </a:r>
            <a:r>
              <a:rPr lang="tr-TR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Percentage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Sales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indent="457200" algn="just">
              <a:lnSpc>
                <a:spcPct val="170000"/>
              </a:lnSpc>
            </a:pPr>
            <a:r>
              <a:rPr lang="tr-TR" sz="34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yaygın kullanılan yöntemlerden biridir</a:t>
            </a:r>
            <a:r>
              <a:rPr lang="tr-TR" sz="3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34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457200" algn="just">
              <a:lnSpc>
                <a:spcPct val="170000"/>
              </a:lnSpc>
            </a:pPr>
            <a:r>
              <a:rPr lang="tr-TR" sz="3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Reklam bütçesi, </a:t>
            </a:r>
            <a:r>
              <a:rPr lang="tr-TR" sz="3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geçmiş yıllardaki veya tahmini satışların belirli bir yüzdesi </a:t>
            </a:r>
            <a:r>
              <a:rPr lang="tr-TR" sz="3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olarak hesaplanır.</a:t>
            </a:r>
          </a:p>
          <a:p>
            <a:pPr indent="0" algn="just">
              <a:lnSpc>
                <a:spcPct val="170000"/>
              </a:lnSpc>
              <a:buNone/>
            </a:pPr>
            <a:r>
              <a:rPr lang="tr-TR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Avantajı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Uygulaması kolay ve mevcut satışlara bağlı olduğu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için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finansal risk azdır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0" algn="just">
              <a:lnSpc>
                <a:spcPct val="170000"/>
              </a:lnSpc>
              <a:buNone/>
            </a:pPr>
            <a:r>
              <a:rPr lang="tr-TR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Dezavantajı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Düşük satışlar olduğunda reklam bütçesi de azalır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 da marka bilinirliğini olumsuz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etkileyebilir.</a:t>
            </a:r>
          </a:p>
          <a:p>
            <a:pPr indent="0">
              <a:lnSpc>
                <a:spcPct val="170000"/>
              </a:lnSpc>
              <a:buNone/>
            </a:pPr>
            <a:r>
              <a:rPr lang="tr-TR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</a:t>
            </a: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Bir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otomotiv firması,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yıllık satış gelirinin </a:t>
            </a:r>
            <a:r>
              <a:rPr lang="tr-TR" sz="32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%5'ini reklam bütçesi olarak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belirleyebilir.</a:t>
            </a:r>
          </a:p>
        </p:txBody>
      </p:sp>
    </p:spTree>
    <p:extLst>
      <p:ext uri="{BB962C8B-B14F-4D97-AF65-F5344CB8AC3E}">
        <p14:creationId xmlns:p14="http://schemas.microsoft.com/office/powerpoint/2010/main" val="35200536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70000" lnSpcReduction="20000"/>
          </a:bodyPr>
          <a:lstStyle/>
          <a:p>
            <a:pPr marL="0" indent="457200" algn="just">
              <a:lnSpc>
                <a:spcPct val="170000"/>
              </a:lnSpc>
              <a:buNone/>
            </a:pPr>
            <a:endParaRPr lang="tr-TR" sz="32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70000"/>
              </a:lnSpc>
              <a:buNone/>
            </a:pPr>
            <a:r>
              <a:rPr lang="tr-TR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Öznel </a:t>
            </a:r>
            <a:r>
              <a:rPr lang="tr-TR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Bütçelendirme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Gelişigüzel Yöntem (</a:t>
            </a:r>
            <a:r>
              <a:rPr lang="tr-TR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Arbitrary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indent="0" algn="just">
              <a:lnSpc>
                <a:spcPct val="170000"/>
              </a:lnSpc>
              <a:buNone/>
            </a:pPr>
            <a:r>
              <a:rPr lang="tr-TR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Bilimsel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verilere dayanmadan, </a:t>
            </a:r>
            <a:r>
              <a:rPr lang="tr-TR" sz="32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yöneticilerin sezgileri ve deneyimlerine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 reklam bütçesi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belirlenir.</a:t>
            </a:r>
          </a:p>
          <a:p>
            <a:pPr indent="0" algn="just">
              <a:lnSpc>
                <a:spcPct val="170000"/>
              </a:lnSpc>
              <a:buNone/>
            </a:pPr>
            <a:r>
              <a:rPr lang="tr-TR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Avantajı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Hızlı karar almayı sağlar.</a:t>
            </a:r>
          </a:p>
          <a:p>
            <a:pPr indent="0" algn="just">
              <a:lnSpc>
                <a:spcPct val="170000"/>
              </a:lnSpc>
              <a:buNone/>
            </a:pPr>
            <a:r>
              <a:rPr lang="tr-TR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Dezavantajı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 ve analize dayanmadığı için </a:t>
            </a:r>
            <a:r>
              <a:rPr lang="tr-TR" sz="32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hatalı bütçe tahminlerine </a:t>
            </a:r>
            <a:r>
              <a:rPr lang="tr-TR" sz="32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neden olabilir</a:t>
            </a: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32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70000"/>
              </a:lnSpc>
              <a:buNone/>
            </a:pPr>
            <a:r>
              <a:rPr lang="tr-TR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2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KOBİ’nin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yöneticisinin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yıl 1 milyon TL’lik reklam bütçesi belirleyelim"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şeklinde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sezgisel bir karar alması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32273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70000" lnSpcReduction="20000"/>
          </a:bodyPr>
          <a:lstStyle/>
          <a:p>
            <a:pPr marL="0" indent="457200" algn="just">
              <a:lnSpc>
                <a:spcPct val="170000"/>
              </a:lnSpc>
              <a:buNone/>
            </a:pPr>
            <a:endParaRPr lang="tr-TR" sz="32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70000"/>
              </a:lnSpc>
              <a:buNone/>
            </a:pP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Rekabete Göre Eşitleme Yöntemi (</a:t>
            </a:r>
            <a:r>
              <a:rPr lang="tr-TR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Competitive-Parity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2" indent="457200" algn="just">
              <a:lnSpc>
                <a:spcPct val="170000"/>
              </a:lnSpc>
            </a:pPr>
            <a:r>
              <a:rPr lang="tr-TR" sz="3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Reklam bütçesi, </a:t>
            </a:r>
            <a:r>
              <a:rPr lang="tr-TR" sz="34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rakiplerin harcamalarına</a:t>
            </a:r>
            <a:r>
              <a:rPr lang="tr-TR" sz="3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 belirlenir.</a:t>
            </a:r>
          </a:p>
          <a:p>
            <a:pPr indent="0" algn="just">
              <a:lnSpc>
                <a:spcPct val="170000"/>
              </a:lnSpc>
              <a:buNone/>
            </a:pPr>
            <a:r>
              <a:rPr lang="tr-TR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Amaç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Pazar payını kaybetmemek ve rekabet avantajını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sürdürebilmektir.</a:t>
            </a:r>
          </a:p>
          <a:p>
            <a:pPr indent="0" algn="just">
              <a:lnSpc>
                <a:spcPct val="170000"/>
              </a:lnSpc>
              <a:buNone/>
            </a:pPr>
            <a:r>
              <a:rPr lang="tr-TR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Avantajı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Şirketin sektörde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geri kalmasını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önler.</a:t>
            </a:r>
          </a:p>
          <a:p>
            <a:pPr indent="0" algn="just">
              <a:lnSpc>
                <a:spcPct val="170000"/>
              </a:lnSpc>
              <a:buNone/>
            </a:pPr>
            <a:r>
              <a:rPr lang="tr-TR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Dezavantajı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Rakiplerin yanlış </a:t>
            </a:r>
            <a:r>
              <a:rPr lang="tr-TR" sz="32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stratejileri varsa işletme de aynı hataları </a:t>
            </a: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yapabilir.</a:t>
            </a:r>
            <a:endParaRPr lang="tr-TR" sz="32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70000"/>
              </a:lnSpc>
              <a:buNone/>
            </a:pPr>
            <a:r>
              <a:rPr lang="tr-TR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</a:t>
            </a: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2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Samsung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Apple’ın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pazarlama bütçesini analiz ederek </a:t>
            </a:r>
            <a:r>
              <a:rPr lang="tr-TR" sz="32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benzer veya daha fazla bütçe ayırmaya karar verebilir.</a:t>
            </a:r>
            <a:endParaRPr lang="tr-TR" sz="32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104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50000"/>
              </a:lnSpc>
              <a:buNone/>
            </a:pPr>
            <a:endParaRPr lang="tr-TR" sz="32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Demografik 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Faktörler </a:t>
            </a:r>
            <a:endParaRPr lang="tr-TR" sz="32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tr-TR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Hedef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kitle belirleme sürecinde </a:t>
            </a:r>
            <a:r>
              <a:rPr lang="tr-TR" sz="32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demografik faktörler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tüketicinin hayata bakış açısını ve yaşam tarzını anlamada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önemli bir rol oynar. Reklam üretiminde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hedef tüketici kitlesinin belirlenmesinde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aşağıdaki demografik özellikler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dikkate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alınmalıdır:</a:t>
            </a:r>
          </a:p>
        </p:txBody>
      </p:sp>
    </p:spTree>
    <p:extLst>
      <p:ext uri="{BB962C8B-B14F-4D97-AF65-F5344CB8AC3E}">
        <p14:creationId xmlns:p14="http://schemas.microsoft.com/office/powerpoint/2010/main" val="36915408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70000" lnSpcReduction="20000"/>
          </a:bodyPr>
          <a:lstStyle/>
          <a:p>
            <a:pPr marL="0" indent="457200" algn="just">
              <a:lnSpc>
                <a:spcPct val="170000"/>
              </a:lnSpc>
              <a:buNone/>
            </a:pPr>
            <a:endParaRPr lang="tr-TR" sz="32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70000"/>
              </a:lnSpc>
              <a:buNone/>
            </a:pP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4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Birikim Yöntemi (</a:t>
            </a:r>
            <a:r>
              <a:rPr lang="tr-TR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Buildup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2" indent="457200" algn="just">
              <a:lnSpc>
                <a:spcPct val="170000"/>
              </a:lnSpc>
            </a:pPr>
            <a:r>
              <a:rPr lang="tr-TR" sz="3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Öncelikle </a:t>
            </a:r>
            <a:r>
              <a:rPr lang="tr-TR" sz="34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medya kanallarına yapılacak harcamalar belirlenir</a:t>
            </a:r>
            <a:r>
              <a:rPr lang="tr-TR" sz="3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ardından </a:t>
            </a:r>
            <a:r>
              <a:rPr lang="tr-TR" sz="3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reklam bütçesi </a:t>
            </a:r>
            <a:r>
              <a:rPr lang="tr-TR" sz="3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hesaplanır.</a:t>
            </a:r>
          </a:p>
          <a:p>
            <a:pPr indent="0" algn="just">
              <a:lnSpc>
                <a:spcPct val="170000"/>
              </a:lnSpc>
              <a:buNone/>
            </a:pPr>
            <a:r>
              <a:rPr lang="tr-TR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Avantajı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Reklam mecralarının maliyetine göre plan yapmayı </a:t>
            </a: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sağlar.</a:t>
            </a:r>
            <a:endParaRPr lang="tr-TR" sz="32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70000"/>
              </a:lnSpc>
              <a:buNone/>
            </a:pPr>
            <a:r>
              <a:rPr lang="tr-TR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Dezavantajı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Stratejik hedeflerden bağımsız olabilir, yeterli yatırım yapılmazsa markanın görünürlüğü </a:t>
            </a: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düşebilir.</a:t>
            </a:r>
            <a:endParaRPr lang="tr-TR" sz="32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70000"/>
              </a:lnSpc>
              <a:buNone/>
            </a:pPr>
            <a:r>
              <a:rPr lang="tr-TR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Bir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perakende markası,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 reklamları için </a:t>
            </a:r>
            <a:r>
              <a:rPr lang="tr-TR" sz="32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100.000 TL ayırır, ardından diğer mecralara uygun bütçeleri </a:t>
            </a: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belirler.</a:t>
            </a:r>
            <a:endParaRPr lang="tr-TR" sz="32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342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70000" lnSpcReduction="20000"/>
          </a:bodyPr>
          <a:lstStyle/>
          <a:p>
            <a:pPr marL="0" indent="457200" algn="just">
              <a:lnSpc>
                <a:spcPct val="170000"/>
              </a:lnSpc>
              <a:buNone/>
            </a:pPr>
            <a:endParaRPr lang="tr-TR" sz="32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70000"/>
              </a:lnSpc>
              <a:buNone/>
            </a:pP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5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Kar/Kazanç Yöntemi (</a:t>
            </a:r>
            <a:r>
              <a:rPr lang="tr-TR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Payout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2" indent="457200" algn="just">
              <a:lnSpc>
                <a:spcPct val="170000"/>
              </a:lnSpc>
            </a:pPr>
            <a:r>
              <a:rPr lang="tr-TR" sz="34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Reklam yatırımının karşılığında elde edilen gelirler analiz edilerek</a:t>
            </a:r>
            <a:r>
              <a:rPr lang="tr-TR" sz="3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bütçe belirlenir.</a:t>
            </a:r>
          </a:p>
          <a:p>
            <a:pPr indent="0" algn="just">
              <a:lnSpc>
                <a:spcPct val="170000"/>
              </a:lnSpc>
              <a:buNone/>
            </a:pPr>
            <a:r>
              <a:rPr lang="tr-TR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Avantajı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Getiri odaklıdır, yatırımın geri dönüşü (ROI) </a:t>
            </a: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esas alınır.</a:t>
            </a:r>
            <a:endParaRPr lang="tr-TR" sz="32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70000"/>
              </a:lnSpc>
              <a:buNone/>
            </a:pPr>
            <a:r>
              <a:rPr lang="tr-TR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Dezavantajı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Uzun vadede ölçümlenmesi zordur, kısa vadede etkisi tam olarak görülemeyebilir.</a:t>
            </a:r>
            <a:endParaRPr lang="tr-TR" sz="32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70000"/>
              </a:lnSpc>
              <a:buNone/>
            </a:pPr>
            <a:r>
              <a:rPr lang="tr-TR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Bir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e-ticaret sitesi, her </a:t>
            </a:r>
            <a:r>
              <a:rPr lang="tr-TR" sz="32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TL’lik reklam harcamasının 500 TL satış getirdiğini analiz ederek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gelecek dönem için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reklam bütçesini artırmaya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karar verebilir.</a:t>
            </a:r>
          </a:p>
        </p:txBody>
      </p:sp>
    </p:spTree>
    <p:extLst>
      <p:ext uri="{BB962C8B-B14F-4D97-AF65-F5344CB8AC3E}">
        <p14:creationId xmlns:p14="http://schemas.microsoft.com/office/powerpoint/2010/main" val="16280391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50000"/>
              </a:lnSpc>
              <a:buNone/>
            </a:pPr>
            <a:endParaRPr lang="tr-TR" sz="32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tr-TR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Amaç ve Görev Yöntemi (</a:t>
            </a:r>
            <a:r>
              <a:rPr lang="tr-TR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  <a:r>
              <a:rPr lang="tr-TR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</a:t>
            </a:r>
            <a:r>
              <a:rPr lang="tr-TR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tr-TR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2" indent="457200" algn="just">
              <a:lnSpc>
                <a:spcPct val="150000"/>
              </a:lnSpc>
            </a:pPr>
            <a:r>
              <a:rPr lang="tr-TR" sz="28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Önce reklam amaçları belirlenir</a:t>
            </a:r>
            <a:r>
              <a:rPr lang="tr-TR" sz="28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ardından bu amaçları gerçekleştirmek için </a:t>
            </a:r>
            <a:r>
              <a:rPr lang="tr-TR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gerekli adımlar ve maliyetler hesaplanarak </a:t>
            </a:r>
            <a:r>
              <a:rPr lang="tr-TR" sz="2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bütçe</a:t>
            </a:r>
            <a:r>
              <a:rPr lang="tr-TR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oluşturulur.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Avantajı</a:t>
            </a:r>
            <a:r>
              <a:rPr lang="tr-TR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stratejik yöntemdir, hedef odaklıdır</a:t>
            </a: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Dezavantajı</a:t>
            </a:r>
            <a:r>
              <a:rPr lang="tr-TR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Zaman alıcıdır ve yüksek analiz</a:t>
            </a: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gerektirir.</a:t>
            </a:r>
            <a:endParaRPr lang="tr-TR" sz="2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4540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50000"/>
              </a:lnSpc>
              <a:buNone/>
            </a:pPr>
            <a:endParaRPr lang="tr-TR" sz="32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0">
              <a:lnSpc>
                <a:spcPct val="150000"/>
              </a:lnSpc>
              <a:buNone/>
            </a:pPr>
            <a:r>
              <a:rPr lang="tr-TR" sz="3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Örnek:</a:t>
            </a:r>
            <a:r>
              <a:rPr lang="tr-TR" sz="3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firma, </a:t>
            </a:r>
            <a:r>
              <a:rPr lang="tr-TR" sz="3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 bilinirliğini artırmayı </a:t>
            </a:r>
            <a:r>
              <a:rPr lang="tr-TR" sz="3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hedefleyerek</a:t>
            </a:r>
          </a:p>
          <a:p>
            <a:pPr lvl="1" indent="457200" algn="just">
              <a:lnSpc>
                <a:spcPct val="150000"/>
              </a:lnSpc>
              <a:buFont typeface="+mj-lt"/>
              <a:buAutoNum type="arabicPeriod"/>
            </a:pPr>
            <a:r>
              <a:rPr lang="tr-TR" sz="3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 ve dijital reklam kampanyası </a:t>
            </a:r>
            <a:r>
              <a:rPr lang="tr-TR" sz="3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düzenler.</a:t>
            </a:r>
            <a:endParaRPr lang="tr-TR" sz="30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457200" algn="just">
              <a:lnSpc>
                <a:spcPct val="150000"/>
              </a:lnSpc>
              <a:buFont typeface="+mj-lt"/>
              <a:buAutoNum type="arabicPeriod"/>
            </a:pPr>
            <a:r>
              <a:rPr lang="tr-TR" sz="3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kampanyalar için </a:t>
            </a:r>
            <a:r>
              <a:rPr lang="tr-TR" sz="3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tahmini maliyet </a:t>
            </a:r>
            <a:r>
              <a:rPr lang="tr-TR" sz="3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hesaplanır.</a:t>
            </a:r>
            <a:endParaRPr lang="tr-TR" sz="30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457200" algn="just">
              <a:lnSpc>
                <a:spcPct val="150000"/>
              </a:lnSpc>
              <a:buFont typeface="+mj-lt"/>
              <a:buAutoNum type="arabicPeriod"/>
            </a:pPr>
            <a:r>
              <a:rPr lang="tr-TR" sz="30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Belirlenen maliyet </a:t>
            </a:r>
            <a:r>
              <a:rPr lang="tr-TR" sz="3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reklam bütçesi </a:t>
            </a:r>
            <a:r>
              <a:rPr lang="tr-TR" sz="3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olarak belirlenir.</a:t>
            </a:r>
            <a:endParaRPr lang="tr-TR" sz="30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2527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92500" lnSpcReduction="20000"/>
          </a:bodyPr>
          <a:lstStyle/>
          <a:p>
            <a:pPr marL="0" indent="457200" algn="just">
              <a:lnSpc>
                <a:spcPct val="170000"/>
              </a:lnSpc>
              <a:buNone/>
            </a:pPr>
            <a:endParaRPr lang="tr-TR" sz="32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70000"/>
              </a:lnSpc>
              <a:buNone/>
            </a:pPr>
            <a:r>
              <a:rPr lang="tr-TR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REKLAM </a:t>
            </a:r>
            <a:r>
              <a:rPr lang="tr-TR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BÜTÇESİ BELİRLEMENİN İŞLETMEYE KATKISI</a:t>
            </a:r>
          </a:p>
          <a:p>
            <a:pPr indent="0" algn="just">
              <a:lnSpc>
                <a:spcPct val="170000"/>
              </a:lnSpc>
              <a:buNone/>
            </a:pPr>
            <a:r>
              <a:rPr lang="tr-TR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2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Reklam bütçesi oluşturmanın </a:t>
            </a:r>
            <a:r>
              <a:rPr lang="tr-TR" sz="32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işletmelere birçok katkısı </a:t>
            </a:r>
            <a:r>
              <a:rPr lang="tr-TR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bulunmaktadır. Bu </a:t>
            </a:r>
            <a:r>
              <a:rPr lang="tr-TR" sz="32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katkılar şu şekilde sıralanabilir</a:t>
            </a:r>
            <a:r>
              <a:rPr lang="tr-TR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indent="457200" algn="just">
              <a:lnSpc>
                <a:spcPct val="170000"/>
              </a:lnSpc>
            </a:pPr>
            <a:r>
              <a:rPr lang="tr-TR" sz="30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Ulaşılmak istenilen </a:t>
            </a:r>
            <a:r>
              <a:rPr lang="tr-TR" sz="30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reklam amacı </a:t>
            </a:r>
            <a:r>
              <a:rPr lang="tr-TR" sz="30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belirlenir ve bu amaca ulaşabilmek için </a:t>
            </a:r>
            <a:r>
              <a:rPr lang="tr-TR" sz="30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sayısal verilerden oluşan bir plan </a:t>
            </a:r>
            <a:r>
              <a:rPr lang="tr-TR" sz="3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yapılır.</a:t>
            </a:r>
          </a:p>
          <a:p>
            <a:pPr lvl="1" indent="457200" algn="just">
              <a:lnSpc>
                <a:spcPct val="170000"/>
              </a:lnSpc>
            </a:pPr>
            <a:r>
              <a:rPr lang="tr-TR" sz="30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Belirlenen amaca ulaşmak için gerekli olan </a:t>
            </a:r>
            <a:r>
              <a:rPr lang="tr-TR" sz="30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mali, fiziksel, insan kaynakları ve kampanya zamanlaması </a:t>
            </a:r>
            <a:r>
              <a:rPr lang="tr-TR" sz="30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önceden</a:t>
            </a:r>
            <a:r>
              <a:rPr lang="tr-TR" sz="30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belirlenir.</a:t>
            </a:r>
            <a:endParaRPr lang="tr-TR" sz="30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5995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50000"/>
              </a:lnSpc>
              <a:buNone/>
            </a:pPr>
            <a:endParaRPr lang="tr-TR" sz="32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457200" algn="just">
              <a:lnSpc>
                <a:spcPct val="150000"/>
              </a:lnSpc>
            </a:pPr>
            <a:r>
              <a:rPr lang="tr-TR" sz="3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Bütçeleme ile </a:t>
            </a:r>
            <a:r>
              <a:rPr lang="tr-TR" sz="3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ileriye dönük bir dinamik bir yönetim ortamı </a:t>
            </a:r>
            <a:r>
              <a:rPr lang="tr-TR" sz="3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yaratılabilir.</a:t>
            </a:r>
          </a:p>
          <a:p>
            <a:pPr lvl="1" indent="457200" algn="just">
              <a:lnSpc>
                <a:spcPct val="150000"/>
              </a:lnSpc>
            </a:pPr>
            <a:r>
              <a:rPr lang="tr-TR" sz="3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Reklam bütçesi ile </a:t>
            </a:r>
            <a:r>
              <a:rPr lang="tr-TR" sz="3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durum analizi yoluyla işletmenin her tür </a:t>
            </a:r>
            <a:r>
              <a:rPr lang="tr-TR" sz="30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olanaklarını içeren </a:t>
            </a:r>
            <a:r>
              <a:rPr lang="tr-TR" sz="3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değerlendirmeler</a:t>
            </a:r>
            <a:r>
              <a:rPr lang="tr-TR" sz="3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yapılır.</a:t>
            </a:r>
            <a:endParaRPr lang="tr-TR" sz="30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888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92500" lnSpcReduction="20000"/>
          </a:bodyPr>
          <a:lstStyle/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Hafta Reklam Bütçesi ve Hedef Kitle Belirleme Test Soruları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Reklam bütçesi belirlenirken dikkate alınması gereken faktörlerden biri aşağıdakilerden hangisidir?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İşletmenin mali yapısı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Reklam ajansının tercih ettiği medya kanalları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Çalışan sayısı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Şirketin genel müdürünün kişisel görüşleri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Sosyal medya takipçi sayısı</a:t>
            </a:r>
          </a:p>
        </p:txBody>
      </p:sp>
    </p:spTree>
    <p:extLst>
      <p:ext uri="{BB962C8B-B14F-4D97-AF65-F5344CB8AC3E}">
        <p14:creationId xmlns:p14="http://schemas.microsoft.com/office/powerpoint/2010/main" val="14864829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92500" lnSpcReduction="20000"/>
          </a:bodyPr>
          <a:lstStyle/>
          <a:p>
            <a:pPr marL="0" indent="457200" algn="just">
              <a:lnSpc>
                <a:spcPct val="150000"/>
              </a:lnSpc>
              <a:buNone/>
            </a:pPr>
            <a:endParaRPr lang="tr-TR" sz="32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Hedef kitle belirleme sürecinde en önemli demografik faktörlerden biri aşağıdakilerden hangisidir?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Tüketicinin yaş grubu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Tüketicinin araba markası tercihleri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Tüketicinin hobileri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Kullanılan reklam ajansı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Şirketin piyasa değeri</a:t>
            </a:r>
          </a:p>
        </p:txBody>
      </p:sp>
    </p:spTree>
    <p:extLst>
      <p:ext uri="{BB962C8B-B14F-4D97-AF65-F5344CB8AC3E}">
        <p14:creationId xmlns:p14="http://schemas.microsoft.com/office/powerpoint/2010/main" val="1183535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85000" lnSpcReduction="10000"/>
          </a:bodyPr>
          <a:lstStyle/>
          <a:p>
            <a:pPr marL="0" indent="457200" algn="just">
              <a:lnSpc>
                <a:spcPct val="150000"/>
              </a:lnSpc>
              <a:buNone/>
            </a:pPr>
            <a:endParaRPr lang="tr-TR" sz="32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Reklam bütçesi belirleme yöntemlerinden biri olan "Satışların Yüzdesi Yöntemi" hangi mantığa dayanır?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Reklam bütçesi, rakip firmaların bütçesiyle eşit tutulur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Reklam bütçesi, satış gelirlerinin belirli bir yüzdesi olarak hesaplanır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Reklam bütçesi, tamamen yöneticilerin sezgilerine dayanır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Reklam bütçesi, tüketici geri bildirimlerine göre oluşturulur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Reklam bütçesi, geçmiş kampanyaların başarısına göre belirlenir</a:t>
            </a:r>
          </a:p>
        </p:txBody>
      </p:sp>
    </p:spTree>
    <p:extLst>
      <p:ext uri="{BB962C8B-B14F-4D97-AF65-F5344CB8AC3E}">
        <p14:creationId xmlns:p14="http://schemas.microsoft.com/office/powerpoint/2010/main" val="26671806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92500" lnSpcReduction="20000"/>
          </a:bodyPr>
          <a:lstStyle/>
          <a:p>
            <a:pPr marL="0" indent="457200" algn="just">
              <a:lnSpc>
                <a:spcPct val="150000"/>
              </a:lnSpc>
              <a:buNone/>
            </a:pPr>
            <a:endParaRPr lang="tr-TR" sz="32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Aşağıdakilerden hangisi </a:t>
            </a:r>
            <a:r>
              <a:rPr lang="tr-TR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sosyo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-psikolojik faktörler arasında yer almaz?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Kültür ve alt kültür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Gelir düzeyi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Sosyal sınıf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Referans (danışma) grupları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Algılama</a:t>
            </a:r>
          </a:p>
        </p:txBody>
      </p:sp>
    </p:spTree>
    <p:extLst>
      <p:ext uri="{BB962C8B-B14F-4D97-AF65-F5344CB8AC3E}">
        <p14:creationId xmlns:p14="http://schemas.microsoft.com/office/powerpoint/2010/main" val="397232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lnSpcReduction="10000"/>
          </a:bodyPr>
          <a:lstStyle/>
          <a:p>
            <a:pPr marL="514350" indent="457200" algn="just">
              <a:lnSpc>
                <a:spcPct val="160000"/>
              </a:lnSpc>
              <a:buFont typeface="+mj-lt"/>
              <a:buAutoNum type="arabicPeriod"/>
            </a:pP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Yaş</a:t>
            </a:r>
          </a:p>
          <a:p>
            <a:pPr marL="514350" indent="457200" algn="just">
              <a:lnSpc>
                <a:spcPct val="160000"/>
              </a:lnSpc>
              <a:buFont typeface="+mj-lt"/>
              <a:buAutoNum type="arabicPeriod"/>
            </a:pPr>
            <a:r>
              <a:rPr lang="tr-TR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Cinsiyet</a:t>
            </a:r>
          </a:p>
          <a:p>
            <a:pPr marL="514350" lvl="0" indent="457200" algn="just">
              <a:lnSpc>
                <a:spcPct val="150000"/>
              </a:lnSpc>
              <a:buFont typeface="+mj-lt"/>
              <a:buAutoNum type="arabicPeriod" startAt="3"/>
            </a:pPr>
            <a:r>
              <a:rPr lang="tr-TR" sz="3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Medeni </a:t>
            </a:r>
            <a:r>
              <a:rPr lang="tr-TR" sz="3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Durum</a:t>
            </a:r>
          </a:p>
          <a:p>
            <a:pPr marL="514350" lvl="0" indent="457200" algn="just">
              <a:lnSpc>
                <a:spcPct val="150000"/>
              </a:lnSpc>
              <a:buFont typeface="+mj-lt"/>
              <a:buAutoNum type="arabicPeriod" startAt="3"/>
            </a:pPr>
            <a:r>
              <a:rPr lang="tr-TR" sz="3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Gelir Düzeyi</a:t>
            </a:r>
          </a:p>
          <a:p>
            <a:pPr marL="514350" lvl="0" indent="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Eğitim </a:t>
            </a: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Düzeyi</a:t>
            </a:r>
          </a:p>
          <a:p>
            <a:pPr marL="514350" lvl="0" indent="457200" algn="just">
              <a:lnSpc>
                <a:spcPct val="150000"/>
              </a:lnSpc>
              <a:buFont typeface="+mj-lt"/>
              <a:buAutoNum type="arabicPeriod" startAt="6"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Meslek </a:t>
            </a:r>
            <a:r>
              <a:rPr lang="tr-TR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Grubu</a:t>
            </a:r>
          </a:p>
          <a:p>
            <a:pPr marL="514350" lvl="0" indent="457200" algn="just">
              <a:lnSpc>
                <a:spcPct val="150000"/>
              </a:lnSpc>
              <a:buFont typeface="+mj-lt"/>
              <a:buAutoNum type="arabicPeriod" startAt="7"/>
            </a:pP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Coğrafi </a:t>
            </a: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Konum</a:t>
            </a:r>
            <a:endParaRPr lang="tr-TR" sz="3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4078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85000" lnSpcReduction="10000"/>
          </a:bodyPr>
          <a:lstStyle/>
          <a:p>
            <a:pPr marL="0" indent="457200" algn="just">
              <a:lnSpc>
                <a:spcPct val="150000"/>
              </a:lnSpc>
              <a:buNone/>
            </a:pPr>
            <a:endParaRPr lang="tr-TR" sz="32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Aşağıdakilerden hangisi medya kanallarına göre kaynak dağılımını belirlerken göz önünde bulundurulması gereken unsurlardan biridir?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Hedef kitlenin en çok kullandığı medya türü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Reklam ajansının tercihi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tr-TR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Reklam verenin </a:t>
            </a: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kişisel beğenisi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Televizyon kanallarının yayın saatleri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Hedef kitlenin yaş ortalaması</a:t>
            </a:r>
          </a:p>
        </p:txBody>
      </p:sp>
    </p:spTree>
    <p:extLst>
      <p:ext uri="{BB962C8B-B14F-4D97-AF65-F5344CB8AC3E}">
        <p14:creationId xmlns:p14="http://schemas.microsoft.com/office/powerpoint/2010/main" val="578897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92500" lnSpcReduction="20000"/>
          </a:bodyPr>
          <a:lstStyle/>
          <a:p>
            <a:pPr marL="0" indent="457200" algn="just">
              <a:lnSpc>
                <a:spcPct val="150000"/>
              </a:lnSpc>
              <a:buNone/>
            </a:pPr>
            <a:endParaRPr lang="tr-TR" sz="32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Reklam bütçesi oluşturulurken "</a:t>
            </a:r>
            <a:r>
              <a:rPr lang="tr-TR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Planlılık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ilkesinin amacı nedir?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Bütçenin kademeli olarak artırılmasını sağlamak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Harcamaların belirli bir plana göre yapılmasını sağlamak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Reklam kampanyasının kısaltılmasını sağlamak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Kampanya sürecinde harcamaların değişken olmasını önlemek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Maliyetleri tahmin etmek yerine anlık harcamalara yönelmek</a:t>
            </a:r>
          </a:p>
        </p:txBody>
      </p:sp>
    </p:spTree>
    <p:extLst>
      <p:ext uri="{BB962C8B-B14F-4D97-AF65-F5344CB8AC3E}">
        <p14:creationId xmlns:p14="http://schemas.microsoft.com/office/powerpoint/2010/main" val="2941329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92500" lnSpcReduction="20000"/>
          </a:bodyPr>
          <a:lstStyle/>
          <a:p>
            <a:pPr marL="0" indent="457200" algn="just">
              <a:lnSpc>
                <a:spcPct val="150000"/>
              </a:lnSpc>
              <a:buNone/>
            </a:pPr>
            <a:endParaRPr lang="tr-TR" sz="32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Aşağıdakilerden hangisi rekabet eşitleme yöntemiyle belirlenen reklam bütçesinin avantajlarından biridir?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Rakiplere göre pazar payını koruma avantajı sağlar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En düşük bütçe ile en geniş kitleye ulaşmayı sağlar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Reklam harcamalarını tamamen ortadan kaldırır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Belirli bir planlama gerektirmez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Kendi satış gelirlerinden bağımsız olarak belirlenir</a:t>
            </a:r>
          </a:p>
        </p:txBody>
      </p:sp>
    </p:spTree>
    <p:extLst>
      <p:ext uri="{BB962C8B-B14F-4D97-AF65-F5344CB8AC3E}">
        <p14:creationId xmlns:p14="http://schemas.microsoft.com/office/powerpoint/2010/main" val="1385214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92500" lnSpcReduction="20000"/>
          </a:bodyPr>
          <a:lstStyle/>
          <a:p>
            <a:pPr marL="0" indent="457200" algn="just">
              <a:lnSpc>
                <a:spcPct val="150000"/>
              </a:lnSpc>
              <a:buNone/>
            </a:pPr>
            <a:endParaRPr lang="tr-TR" sz="32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Reklam bütçesi belirlenirken "Yeterlilik" ilkesinin amacı nedir?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Kampanyanın tamamlanabilmesi için yeterli bütçenin ayrılmasını sağlamak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Reklam harcamalarını minimum seviyeye indirmek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Reklam ajansının karını artırmak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Kısa vadeli kampanyalara öncelik vermek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Belirli medya türlerini tamamen hariç tutmak</a:t>
            </a:r>
          </a:p>
        </p:txBody>
      </p:sp>
    </p:spTree>
    <p:extLst>
      <p:ext uri="{BB962C8B-B14F-4D97-AF65-F5344CB8AC3E}">
        <p14:creationId xmlns:p14="http://schemas.microsoft.com/office/powerpoint/2010/main" val="12893346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92500" lnSpcReduction="20000"/>
          </a:bodyPr>
          <a:lstStyle/>
          <a:p>
            <a:pPr marL="0" indent="457200" algn="just">
              <a:lnSpc>
                <a:spcPct val="150000"/>
              </a:lnSpc>
              <a:buNone/>
            </a:pPr>
            <a:endParaRPr lang="tr-TR" sz="32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Aşağıdakilerden hangisi tüketicinin satın alma kararını etkileyen psikolojik faktörlerden biridir?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Ülke ekonomisinin büyüme oranı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Medeni durum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Algılama ve motivasyon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Ürün fiyatlarının değişimi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Reklam ajansının büyüklüğü</a:t>
            </a:r>
          </a:p>
        </p:txBody>
      </p:sp>
    </p:spTree>
    <p:extLst>
      <p:ext uri="{BB962C8B-B14F-4D97-AF65-F5344CB8AC3E}">
        <p14:creationId xmlns:p14="http://schemas.microsoft.com/office/powerpoint/2010/main" val="18267119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 fontScale="77500" lnSpcReduction="20000"/>
          </a:bodyPr>
          <a:lstStyle/>
          <a:p>
            <a:pPr marL="0" indent="457200" algn="just">
              <a:lnSpc>
                <a:spcPct val="150000"/>
              </a:lnSpc>
              <a:buNone/>
            </a:pPr>
            <a:endParaRPr lang="tr-TR" sz="32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"Amaç ve Görev Yöntemi" ile reklam bütçesi belirlenirken ilk aşama aşağıdakilerden hangisidir?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Önce reklam amaçları belirlenir, ardından görevler belirlenir ve maliyet hesaplanır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Önce rakiplerin bütçesi analiz edilir, ardından bütçe belirlenir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Önce medya kanalları seçilir, sonra bütçe belirlenir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Önce toplam bütçe belirlenir, ardından hangi reklamlara harcanacağı belirlenir</a:t>
            </a:r>
          </a:p>
          <a:p>
            <a:pPr marL="0" indent="457200" algn="just">
              <a:lnSpc>
                <a:spcPct val="150000"/>
              </a:lnSpc>
              <a:buNone/>
            </a:pPr>
            <a:r>
              <a:rPr lang="tr-TR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Önce tüketicilere anket yapılır, ardından bütçe oluşturulur</a:t>
            </a:r>
          </a:p>
        </p:txBody>
      </p:sp>
    </p:spTree>
    <p:extLst>
      <p:ext uri="{BB962C8B-B14F-4D97-AF65-F5344CB8AC3E}">
        <p14:creationId xmlns:p14="http://schemas.microsoft.com/office/powerpoint/2010/main" val="1968774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50000"/>
              </a:lnSpc>
              <a:buNone/>
            </a:pPr>
            <a:endParaRPr lang="tr-TR" sz="32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Ekonomik 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Faktörler </a:t>
            </a:r>
            <a:endParaRPr lang="tr-TR" sz="32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tr-TR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Hedef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kitlenin belirlenmesinde </a:t>
            </a:r>
            <a:r>
              <a:rPr lang="tr-TR" sz="32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 faktörler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tüketicilerin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satın alma gücünü ve tüketim alışkanlıklarını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anlamada önemli bir rol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oynar. Bu faktörler,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reklam ve pazarlama stratejilerinin doğru belirlenmesini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sağlar.</a:t>
            </a:r>
          </a:p>
        </p:txBody>
      </p:sp>
    </p:spTree>
    <p:extLst>
      <p:ext uri="{BB962C8B-B14F-4D97-AF65-F5344CB8AC3E}">
        <p14:creationId xmlns:p14="http://schemas.microsoft.com/office/powerpoint/2010/main" val="3406064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50000"/>
              </a:lnSpc>
              <a:buNone/>
            </a:pPr>
            <a:endParaRPr lang="tr-TR" sz="28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tr-TR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Genel Ekonomik </a:t>
            </a:r>
            <a:r>
              <a:rPr lang="tr-TR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Durum</a:t>
            </a:r>
          </a:p>
          <a:p>
            <a:pPr marL="102870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Gayri </a:t>
            </a: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Safi Ulusal Hasıla (GSUH</a:t>
            </a:r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1028700" lvl="0" indent="-514350" algn="just">
              <a:lnSpc>
                <a:spcPct val="170000"/>
              </a:lnSpc>
              <a:buFont typeface="+mj-lt"/>
              <a:buAutoNum type="arabicPeriod" startAt="3"/>
            </a:pPr>
            <a:r>
              <a:rPr lang="tr-TR" sz="27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Kişi Başına Ulusal </a:t>
            </a:r>
            <a:r>
              <a:rPr lang="tr-TR" sz="27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Gelir</a:t>
            </a:r>
          </a:p>
          <a:p>
            <a:pPr marL="1028700" lvl="0" indent="-514350" algn="just">
              <a:lnSpc>
                <a:spcPct val="170000"/>
              </a:lnSpc>
              <a:buFont typeface="+mj-lt"/>
              <a:buAutoNum type="arabicPeriod" startAt="3"/>
            </a:pPr>
            <a:r>
              <a:rPr lang="tr-TR" sz="27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Gelir </a:t>
            </a:r>
            <a:r>
              <a:rPr lang="tr-TR" sz="27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Dağılımı ve </a:t>
            </a:r>
            <a:r>
              <a:rPr lang="tr-TR" sz="27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Değişimi</a:t>
            </a:r>
          </a:p>
          <a:p>
            <a:pPr marL="1028700" lvl="0" indent="-514350" algn="just">
              <a:lnSpc>
                <a:spcPct val="170000"/>
              </a:lnSpc>
              <a:buFont typeface="+mj-lt"/>
              <a:buAutoNum type="arabicPeriod" startAt="5"/>
            </a:pPr>
            <a:r>
              <a:rPr lang="tr-T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 </a:t>
            </a:r>
            <a:r>
              <a:rPr lang="tr-T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Kredileri</a:t>
            </a:r>
          </a:p>
          <a:p>
            <a:pPr marL="1028700" lvl="0" indent="-514350" algn="just">
              <a:lnSpc>
                <a:spcPct val="170000"/>
              </a:lnSpc>
              <a:buFont typeface="+mj-lt"/>
              <a:buAutoNum type="arabicPeriod" startAt="5"/>
            </a:pPr>
            <a:r>
              <a:rPr lang="tr-TR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Harcama Modeli</a:t>
            </a:r>
            <a:endParaRPr lang="tr-TR" sz="28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50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50000"/>
              </a:lnSpc>
              <a:buNone/>
            </a:pPr>
            <a:endParaRPr lang="tr-TR" sz="32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2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Sosyo</a:t>
            </a:r>
            <a:r>
              <a:rPr lang="tr-TR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-Psikolojik </a:t>
            </a:r>
            <a:r>
              <a:rPr lang="tr-TR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Faktörler </a:t>
            </a:r>
            <a:endParaRPr lang="tr-TR" sz="32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tr-TR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Hedef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kitlenin belirlenmesinde </a:t>
            </a:r>
            <a:r>
              <a:rPr lang="tr-TR" sz="3200" b="1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sosyo</a:t>
            </a:r>
            <a:r>
              <a:rPr lang="tr-TR" sz="32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-psikolojik faktörler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tüketicilerin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sosyal çevrelerinden ve psikolojik yapılarından 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nasıl etkilendiklerini anlamak açısından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önemlidir. Bu faktörler, </a:t>
            </a:r>
            <a:r>
              <a:rPr lang="tr-TR" sz="32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sosyal ve psikolojik faktörler</a:t>
            </a:r>
            <a:r>
              <a:rPr lang="tr-TR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sz="3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iki ana başlıkta </a:t>
            </a:r>
            <a:r>
              <a:rPr lang="tr-TR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 alınmaktadır.</a:t>
            </a:r>
          </a:p>
        </p:txBody>
      </p:sp>
    </p:spTree>
    <p:extLst>
      <p:ext uri="{BB962C8B-B14F-4D97-AF65-F5344CB8AC3E}">
        <p14:creationId xmlns:p14="http://schemas.microsoft.com/office/powerpoint/2010/main" val="2918774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tr-TR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</a:t>
            </a:r>
            <a:r>
              <a:rPr lang="tr-TR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Sosyal Faktörler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tr-TR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Tüketicilerin </a:t>
            </a:r>
            <a:r>
              <a:rPr lang="tr-TR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sosyal çevrelerinden </a:t>
            </a:r>
            <a:r>
              <a:rPr lang="tr-TR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nasıl etkilendiklerini </a:t>
            </a:r>
            <a:r>
              <a:rPr lang="tr-TR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açıklar.</a:t>
            </a:r>
          </a:p>
          <a:p>
            <a:pPr marL="12001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tr-TR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Kültür </a:t>
            </a:r>
            <a:r>
              <a:rPr lang="tr-TR" sz="2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Alt </a:t>
            </a:r>
            <a:r>
              <a:rPr lang="tr-TR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Kültür</a:t>
            </a:r>
            <a:endParaRPr lang="tr-TR" sz="2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tr-TR" sz="2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Sosyal Sınıf</a:t>
            </a:r>
            <a:endParaRPr lang="tr-TR" sz="26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tr-TR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Referans </a:t>
            </a:r>
            <a:r>
              <a:rPr lang="tr-TR" sz="2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(Danışma) </a:t>
            </a:r>
            <a:r>
              <a:rPr lang="tr-TR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Grupları</a:t>
            </a:r>
          </a:p>
          <a:p>
            <a:pPr marL="12001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tr-TR" sz="2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Roller </a:t>
            </a:r>
            <a:r>
              <a:rPr lang="tr-TR" sz="2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2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Statü</a:t>
            </a:r>
          </a:p>
          <a:p>
            <a:pPr marL="12001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tr-TR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Aile</a:t>
            </a:r>
            <a:endParaRPr lang="tr-TR" sz="2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algn="just">
              <a:lnSpc>
                <a:spcPct val="150000"/>
              </a:lnSpc>
              <a:buNone/>
            </a:pPr>
            <a:endParaRPr lang="tr-TR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algn="just">
              <a:lnSpc>
                <a:spcPct val="150000"/>
              </a:lnSpc>
              <a:buNone/>
            </a:pPr>
            <a:endParaRPr lang="tr-TR" sz="3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endParaRPr lang="tr-TR" sz="24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562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596900"/>
            <a:ext cx="11620500" cy="5943600"/>
          </a:xfrm>
        </p:spPr>
        <p:txBody>
          <a:bodyPr>
            <a:normAutofit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tr-TR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</a:t>
            </a:r>
            <a:r>
              <a:rPr lang="tr-TR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Psikolojik Faktörler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tr-TR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Tüketicilerin </a:t>
            </a:r>
            <a:r>
              <a:rPr lang="tr-TR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bireysel motivasyonlarını, algılarını ve karar alma süreçlerini </a:t>
            </a:r>
            <a:r>
              <a:rPr lang="tr-TR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açıklar.</a:t>
            </a:r>
          </a:p>
          <a:p>
            <a:pPr marL="148590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tr-TR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Algılama</a:t>
            </a:r>
          </a:p>
          <a:p>
            <a:pPr marL="148590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tr-T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Motivasyon (Güdülenme</a:t>
            </a:r>
            <a:r>
              <a:rPr lang="tr-T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24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457200" algn="just">
              <a:lnSpc>
                <a:spcPct val="150000"/>
              </a:lnSpc>
              <a:buFont typeface="+mj-lt"/>
              <a:buAutoNum type="arabicPeriod"/>
            </a:pPr>
            <a:r>
              <a:rPr lang="tr-TR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Tutumlar</a:t>
            </a:r>
          </a:p>
          <a:p>
            <a:pPr marL="971550" lvl="1" indent="457200" algn="just">
              <a:lnSpc>
                <a:spcPct val="150000"/>
              </a:lnSpc>
              <a:buFont typeface="+mj-lt"/>
              <a:buAutoNum type="arabicPeriod"/>
            </a:pPr>
            <a:r>
              <a:rPr lang="tr-T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Öğrenme</a:t>
            </a:r>
          </a:p>
          <a:p>
            <a:pPr marL="971550" lvl="1" indent="457200" algn="just">
              <a:lnSpc>
                <a:spcPct val="150000"/>
              </a:lnSpc>
              <a:buFont typeface="+mj-lt"/>
              <a:buAutoNum type="arabicPeriod"/>
            </a:pPr>
            <a:r>
              <a:rPr lang="tr-TR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Kişilik</a:t>
            </a:r>
            <a:endParaRPr lang="tr-TR" sz="24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457200" algn="just">
              <a:lnSpc>
                <a:spcPct val="150000"/>
              </a:lnSpc>
              <a:buFont typeface="+mj-lt"/>
              <a:buAutoNum type="arabicPeriod" startAt="4"/>
            </a:pPr>
            <a:endParaRPr lang="tr-TR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457200" algn="just">
              <a:lnSpc>
                <a:spcPct val="150000"/>
              </a:lnSpc>
              <a:buFont typeface="+mj-lt"/>
              <a:buAutoNum type="arabicPeriod" startAt="3"/>
            </a:pPr>
            <a:endParaRPr lang="tr-TR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457200" algn="just">
              <a:lnSpc>
                <a:spcPct val="150000"/>
              </a:lnSpc>
              <a:buFont typeface="+mj-lt"/>
              <a:buAutoNum type="arabicPeriod" startAt="2"/>
            </a:pPr>
            <a:endParaRPr lang="tr-TR" sz="3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457200" algn="just">
              <a:lnSpc>
                <a:spcPct val="150000"/>
              </a:lnSpc>
              <a:buFont typeface="+mj-lt"/>
              <a:buAutoNum type="arabicPeriod" startAt="2"/>
            </a:pPr>
            <a:endParaRPr lang="tr-TR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buFont typeface="+mj-lt"/>
              <a:buAutoNum type="arabicPeriod"/>
            </a:pPr>
            <a:endParaRPr lang="tr-TR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buFont typeface="+mj-lt"/>
              <a:buAutoNum type="arabicPeriod"/>
            </a:pPr>
            <a:endParaRPr lang="tr-TR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912980"/>
      </p:ext>
    </p:extLst>
  </p:cSld>
  <p:clrMapOvr>
    <a:masterClrMapping/>
  </p:clrMapOvr>
</p:sld>
</file>

<file path=ppt/theme/theme1.xml><?xml version="1.0" encoding="utf-8"?>
<a:theme xmlns:a="http://schemas.openxmlformats.org/drawingml/2006/main" name="Uçak İzi">
  <a:themeElements>
    <a:clrScheme name="Uçak İzi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Uçak İzi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çak İzi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TM04033937[[fn=Uçak İzi]]</Template>
  <TotalTime>1123</TotalTime>
  <Words>820</Words>
  <Application>Microsoft Office PowerPoint</Application>
  <PresentationFormat>Geniş ekran</PresentationFormat>
  <Paragraphs>257</Paragraphs>
  <Slides>45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45</vt:i4>
      </vt:variant>
    </vt:vector>
  </HeadingPairs>
  <TitlesOfParts>
    <vt:vector size="49" baseType="lpstr">
      <vt:lpstr>Arial</vt:lpstr>
      <vt:lpstr>Century Gothic</vt:lpstr>
      <vt:lpstr>Times New Roman</vt:lpstr>
      <vt:lpstr>Uçak İzi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 II   DERSİN İŞLENİŞİ KONULAR</dc:title>
  <dc:creator>erhan çitil</dc:creator>
  <cp:lastModifiedBy>erhan çitil</cp:lastModifiedBy>
  <cp:revision>284</cp:revision>
  <dcterms:created xsi:type="dcterms:W3CDTF">2025-02-10T12:53:37Z</dcterms:created>
  <dcterms:modified xsi:type="dcterms:W3CDTF">2025-03-12T12:24:22Z</dcterms:modified>
</cp:coreProperties>
</file>